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7559675" cy="10439400"/>
  <p:notesSz cx="6858000" cy="9144000"/>
  <p:embeddedFontLst>
    <p:embeddedFont>
      <p:font typeface="Comfortaa Medium" panose="020B0604020202020204" charset="0"/>
      <p:regular r:id="rId13"/>
      <p:bold r:id="rId14"/>
    </p:embeddedFont>
    <p:embeddedFont>
      <p:font typeface="Oswald" panose="00000500000000000000" pitchFamily="2" charset="0"/>
      <p:regular r:id="rId15"/>
      <p:bold r:id="rId16"/>
    </p:embeddedFont>
    <p:embeddedFont>
      <p:font typeface="Rubik" panose="020B0604020202020204" charset="-79"/>
      <p:regular r:id="rId17"/>
      <p:bold r:id="rId18"/>
      <p:italic r:id="rId19"/>
      <p:boldItalic r:id="rId20"/>
    </p:embeddedFont>
    <p:embeddedFont>
      <p:font typeface="Rubik Light" panose="020B0604020202020204" charset="-79"/>
      <p:regular r:id="rId21"/>
      <p:bold r:id="rId22"/>
      <p:italic r:id="rId23"/>
      <p:boldItalic r:id="rId24"/>
    </p:embeddedFont>
    <p:embeddedFont>
      <p:font typeface="Rubik Medium" panose="020B0604020202020204" charset="-79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454">
          <p15:clr>
            <a:srgbClr val="A4A3A4"/>
          </p15:clr>
        </p15:guide>
        <p15:guide id="2" pos="2381">
          <p15:clr>
            <a:srgbClr val="A4A3A4"/>
          </p15:clr>
        </p15:guide>
        <p15:guide id="3" orient="horz" pos="6123">
          <p15:clr>
            <a:srgbClr val="747775"/>
          </p15:clr>
        </p15:guide>
        <p15:guide id="4" pos="454">
          <p15:clr>
            <a:srgbClr val="747775"/>
          </p15:clr>
        </p15:guide>
        <p15:guide id="5" pos="4309">
          <p15:clr>
            <a:srgbClr val="747775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3" roundtripDataSignature="AMtx7mitvx+l2SVzv/o37kzbRWPtyH4pS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58884BE-26F3-4242-9E6E-1A62B1A45E42}">
  <a:tblStyle styleId="{C58884BE-26F3-4242-9E6E-1A62B1A45E42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1" d="100"/>
          <a:sy n="51" d="100"/>
        </p:scale>
        <p:origin x="2616" y="67"/>
      </p:cViewPr>
      <p:guideLst>
        <p:guide orient="horz" pos="454"/>
        <p:guide pos="2381"/>
        <p:guide orient="horz" pos="6123"/>
        <p:guide pos="454"/>
        <p:guide pos="430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33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font" Target="fonts/font16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5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2187766" y="685800"/>
            <a:ext cx="24831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87466" y="685800"/>
            <a:ext cx="24831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" name="Google Shape;5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it"/>
              <a:t>Link al flusso di lavoro: https://miro.com/app/board/uXjVLcx7Fko=/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04671f71cf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87466" y="685800"/>
            <a:ext cx="24831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0" name="Google Shape;180;g304671f71cf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a031d971c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87466" y="685800"/>
            <a:ext cx="24831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" name="Google Shape;67;g3a031d971c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it"/>
              <a:t>Link al flusso di lavoro: https://miro.com/app/board/uXjVLcx7Fko=/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87575" y="685800"/>
            <a:ext cx="24828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" name="Google Shape;8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87575" y="685800"/>
            <a:ext cx="24828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06bd2a7e5f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87575" y="685800"/>
            <a:ext cx="24828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" name="Google Shape;107;g306bd2a7e5f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87575" y="685800"/>
            <a:ext cx="24828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87575" y="685800"/>
            <a:ext cx="24828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5" name="Google Shape;145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87575" y="685800"/>
            <a:ext cx="24828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7" name="Google Shape;157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87575" y="685800"/>
            <a:ext cx="24828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8" name="Google Shape;168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5"/>
          <p:cNvSpPr txBox="1">
            <a:spLocks noGrp="1"/>
          </p:cNvSpPr>
          <p:nvPr>
            <p:ph type="title"/>
          </p:nvPr>
        </p:nvSpPr>
        <p:spPr>
          <a:xfrm>
            <a:off x="257705" y="903288"/>
            <a:ext cx="7044600" cy="116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15"/>
          <p:cNvSpPr txBox="1">
            <a:spLocks noGrp="1"/>
          </p:cNvSpPr>
          <p:nvPr>
            <p:ph type="body" idx="1"/>
          </p:nvPr>
        </p:nvSpPr>
        <p:spPr>
          <a:xfrm>
            <a:off x="257705" y="2339232"/>
            <a:ext cx="7044600" cy="69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" name="Google Shape;12;p15"/>
          <p:cNvSpPr txBox="1">
            <a:spLocks noGrp="1"/>
          </p:cNvSpPr>
          <p:nvPr>
            <p:ph type="sldNum" idx="12"/>
          </p:nvPr>
        </p:nvSpPr>
        <p:spPr>
          <a:xfrm>
            <a:off x="7004788" y="9465147"/>
            <a:ext cx="453600" cy="7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4"/>
          <p:cNvSpPr txBox="1">
            <a:spLocks noGrp="1"/>
          </p:cNvSpPr>
          <p:nvPr>
            <p:ph type="body" idx="1"/>
          </p:nvPr>
        </p:nvSpPr>
        <p:spPr>
          <a:xfrm>
            <a:off x="257705" y="8586994"/>
            <a:ext cx="4959600" cy="122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5" name="Google Shape;45;p24"/>
          <p:cNvSpPr txBox="1">
            <a:spLocks noGrp="1"/>
          </p:cNvSpPr>
          <p:nvPr>
            <p:ph type="sldNum" idx="12"/>
          </p:nvPr>
        </p:nvSpPr>
        <p:spPr>
          <a:xfrm>
            <a:off x="7004788" y="9465147"/>
            <a:ext cx="453600" cy="7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5"/>
          <p:cNvSpPr txBox="1">
            <a:spLocks noGrp="1"/>
          </p:cNvSpPr>
          <p:nvPr>
            <p:ph type="title" hasCustomPrompt="1"/>
          </p:nvPr>
        </p:nvSpPr>
        <p:spPr>
          <a:xfrm>
            <a:off x="257705" y="2245153"/>
            <a:ext cx="7044600" cy="39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8" name="Google Shape;48;p25"/>
          <p:cNvSpPr txBox="1">
            <a:spLocks noGrp="1"/>
          </p:cNvSpPr>
          <p:nvPr>
            <p:ph type="body" idx="1"/>
          </p:nvPr>
        </p:nvSpPr>
        <p:spPr>
          <a:xfrm>
            <a:off x="257705" y="6398217"/>
            <a:ext cx="7044600" cy="26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p25"/>
          <p:cNvSpPr txBox="1">
            <a:spLocks noGrp="1"/>
          </p:cNvSpPr>
          <p:nvPr>
            <p:ph type="sldNum" idx="12"/>
          </p:nvPr>
        </p:nvSpPr>
        <p:spPr>
          <a:xfrm>
            <a:off x="7004788" y="9465147"/>
            <a:ext cx="453600" cy="7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6"/>
          <p:cNvSpPr txBox="1">
            <a:spLocks noGrp="1"/>
          </p:cNvSpPr>
          <p:nvPr>
            <p:ph type="ctrTitle"/>
          </p:nvPr>
        </p:nvSpPr>
        <p:spPr>
          <a:xfrm>
            <a:off x="257711" y="1511298"/>
            <a:ext cx="7044600" cy="416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5" name="Google Shape;15;p16"/>
          <p:cNvSpPr txBox="1">
            <a:spLocks noGrp="1"/>
          </p:cNvSpPr>
          <p:nvPr>
            <p:ph type="subTitle" idx="1"/>
          </p:nvPr>
        </p:nvSpPr>
        <p:spPr>
          <a:xfrm>
            <a:off x="257705" y="5752555"/>
            <a:ext cx="7044600" cy="160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6" name="Google Shape;16;p16"/>
          <p:cNvSpPr txBox="1">
            <a:spLocks noGrp="1"/>
          </p:cNvSpPr>
          <p:nvPr>
            <p:ph type="sldNum" idx="12"/>
          </p:nvPr>
        </p:nvSpPr>
        <p:spPr>
          <a:xfrm>
            <a:off x="7004788" y="9465147"/>
            <a:ext cx="453600" cy="7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7"/>
          <p:cNvSpPr txBox="1">
            <a:spLocks noGrp="1"/>
          </p:cNvSpPr>
          <p:nvPr>
            <p:ph type="title"/>
          </p:nvPr>
        </p:nvSpPr>
        <p:spPr>
          <a:xfrm>
            <a:off x="257705" y="903288"/>
            <a:ext cx="7044600" cy="116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7"/>
          <p:cNvSpPr txBox="1">
            <a:spLocks noGrp="1"/>
          </p:cNvSpPr>
          <p:nvPr>
            <p:ph type="body" idx="1"/>
          </p:nvPr>
        </p:nvSpPr>
        <p:spPr>
          <a:xfrm>
            <a:off x="257705" y="2339232"/>
            <a:ext cx="3306900" cy="69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0" name="Google Shape;20;p17"/>
          <p:cNvSpPr txBox="1">
            <a:spLocks noGrp="1"/>
          </p:cNvSpPr>
          <p:nvPr>
            <p:ph type="body" idx="2"/>
          </p:nvPr>
        </p:nvSpPr>
        <p:spPr>
          <a:xfrm>
            <a:off x="3995291" y="2339232"/>
            <a:ext cx="3306900" cy="69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1" name="Google Shape;21;p17"/>
          <p:cNvSpPr txBox="1">
            <a:spLocks noGrp="1"/>
          </p:cNvSpPr>
          <p:nvPr>
            <p:ph type="sldNum" idx="12"/>
          </p:nvPr>
        </p:nvSpPr>
        <p:spPr>
          <a:xfrm>
            <a:off x="7004788" y="9465147"/>
            <a:ext cx="453600" cy="7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9"/>
          <p:cNvSpPr txBox="1">
            <a:spLocks noGrp="1"/>
          </p:cNvSpPr>
          <p:nvPr>
            <p:ph type="sldNum" idx="12"/>
          </p:nvPr>
        </p:nvSpPr>
        <p:spPr>
          <a:xfrm>
            <a:off x="7004788" y="9465147"/>
            <a:ext cx="453600" cy="7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18"/>
          <p:cNvSpPr txBox="1">
            <a:spLocks noGrp="1"/>
          </p:cNvSpPr>
          <p:nvPr>
            <p:ph type="title"/>
          </p:nvPr>
        </p:nvSpPr>
        <p:spPr>
          <a:xfrm>
            <a:off x="257705" y="1127727"/>
            <a:ext cx="2321700" cy="15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" name="Google Shape;26;p18"/>
          <p:cNvSpPr txBox="1">
            <a:spLocks noGrp="1"/>
          </p:cNvSpPr>
          <p:nvPr>
            <p:ph type="body" idx="1"/>
          </p:nvPr>
        </p:nvSpPr>
        <p:spPr>
          <a:xfrm>
            <a:off x="257705" y="2820535"/>
            <a:ext cx="2321700" cy="645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18"/>
          <p:cNvSpPr txBox="1">
            <a:spLocks noGrp="1"/>
          </p:cNvSpPr>
          <p:nvPr>
            <p:ph type="sldNum" idx="12"/>
          </p:nvPr>
        </p:nvSpPr>
        <p:spPr>
          <a:xfrm>
            <a:off x="7004788" y="9465147"/>
            <a:ext cx="453600" cy="7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0"/>
          <p:cNvSpPr txBox="1">
            <a:spLocks noGrp="1"/>
          </p:cNvSpPr>
          <p:nvPr>
            <p:ph type="title"/>
          </p:nvPr>
        </p:nvSpPr>
        <p:spPr>
          <a:xfrm>
            <a:off x="257705" y="4365680"/>
            <a:ext cx="7044600" cy="170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0" name="Google Shape;30;p20"/>
          <p:cNvSpPr txBox="1">
            <a:spLocks noGrp="1"/>
          </p:cNvSpPr>
          <p:nvPr>
            <p:ph type="sldNum" idx="12"/>
          </p:nvPr>
        </p:nvSpPr>
        <p:spPr>
          <a:xfrm>
            <a:off x="7004788" y="9465147"/>
            <a:ext cx="453600" cy="7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1"/>
          <p:cNvSpPr txBox="1">
            <a:spLocks noGrp="1"/>
          </p:cNvSpPr>
          <p:nvPr>
            <p:ph type="title"/>
          </p:nvPr>
        </p:nvSpPr>
        <p:spPr>
          <a:xfrm>
            <a:off x="257705" y="903288"/>
            <a:ext cx="7044600" cy="116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1"/>
          <p:cNvSpPr txBox="1">
            <a:spLocks noGrp="1"/>
          </p:cNvSpPr>
          <p:nvPr>
            <p:ph type="sldNum" idx="12"/>
          </p:nvPr>
        </p:nvSpPr>
        <p:spPr>
          <a:xfrm>
            <a:off x="7004788" y="9465147"/>
            <a:ext cx="453600" cy="7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2"/>
          <p:cNvSpPr txBox="1">
            <a:spLocks noGrp="1"/>
          </p:cNvSpPr>
          <p:nvPr>
            <p:ph type="title"/>
          </p:nvPr>
        </p:nvSpPr>
        <p:spPr>
          <a:xfrm>
            <a:off x="405325" y="913690"/>
            <a:ext cx="5264700" cy="83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6" name="Google Shape;36;p22"/>
          <p:cNvSpPr txBox="1">
            <a:spLocks noGrp="1"/>
          </p:cNvSpPr>
          <p:nvPr>
            <p:ph type="sldNum" idx="12"/>
          </p:nvPr>
        </p:nvSpPr>
        <p:spPr>
          <a:xfrm>
            <a:off x="7004788" y="9465147"/>
            <a:ext cx="453600" cy="7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3"/>
          <p:cNvSpPr/>
          <p:nvPr/>
        </p:nvSpPr>
        <p:spPr>
          <a:xfrm>
            <a:off x="3780000" y="-254"/>
            <a:ext cx="3780000" cy="1044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23"/>
          <p:cNvSpPr txBox="1">
            <a:spLocks noGrp="1"/>
          </p:cNvSpPr>
          <p:nvPr>
            <p:ph type="title"/>
          </p:nvPr>
        </p:nvSpPr>
        <p:spPr>
          <a:xfrm>
            <a:off x="219508" y="2503032"/>
            <a:ext cx="3344400" cy="30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0" name="Google Shape;40;p23"/>
          <p:cNvSpPr txBox="1">
            <a:spLocks noGrp="1"/>
          </p:cNvSpPr>
          <p:nvPr>
            <p:ph type="subTitle" idx="1"/>
          </p:nvPr>
        </p:nvSpPr>
        <p:spPr>
          <a:xfrm>
            <a:off x="219508" y="5689531"/>
            <a:ext cx="3344400" cy="25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1" name="Google Shape;41;p23"/>
          <p:cNvSpPr txBox="1">
            <a:spLocks noGrp="1"/>
          </p:cNvSpPr>
          <p:nvPr>
            <p:ph type="body" idx="2"/>
          </p:nvPr>
        </p:nvSpPr>
        <p:spPr>
          <a:xfrm>
            <a:off x="4083839" y="1469689"/>
            <a:ext cx="3172200" cy="75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2" name="Google Shape;42;p23"/>
          <p:cNvSpPr txBox="1">
            <a:spLocks noGrp="1"/>
          </p:cNvSpPr>
          <p:nvPr>
            <p:ph type="sldNum" idx="12"/>
          </p:nvPr>
        </p:nvSpPr>
        <p:spPr>
          <a:xfrm>
            <a:off x="7004788" y="9465147"/>
            <a:ext cx="453600" cy="7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4"/>
          <p:cNvSpPr txBox="1">
            <a:spLocks noGrp="1"/>
          </p:cNvSpPr>
          <p:nvPr>
            <p:ph type="title"/>
          </p:nvPr>
        </p:nvSpPr>
        <p:spPr>
          <a:xfrm>
            <a:off x="257705" y="903288"/>
            <a:ext cx="7044600" cy="116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4"/>
          <p:cNvSpPr txBox="1">
            <a:spLocks noGrp="1"/>
          </p:cNvSpPr>
          <p:nvPr>
            <p:ph type="body" idx="1"/>
          </p:nvPr>
        </p:nvSpPr>
        <p:spPr>
          <a:xfrm>
            <a:off x="257705" y="2339232"/>
            <a:ext cx="7044600" cy="69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4"/>
          <p:cNvSpPr txBox="1">
            <a:spLocks noGrp="1"/>
          </p:cNvSpPr>
          <p:nvPr>
            <p:ph type="sldNum" idx="12"/>
          </p:nvPr>
        </p:nvSpPr>
        <p:spPr>
          <a:xfrm>
            <a:off x="7004788" y="9465147"/>
            <a:ext cx="453600" cy="7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hyperlink" Target="https://creativecommons.it/chapterIT/index.php/license-your-work/" TargetMode="External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"/>
          <p:cNvPicPr preferRelativeResize="0"/>
          <p:nvPr/>
        </p:nvPicPr>
        <p:blipFill rotWithShape="1">
          <a:blip r:embed="rId3">
            <a:alphaModFix/>
          </a:blip>
          <a:srcRect l="495" r="494"/>
          <a:stretch/>
        </p:blipFill>
        <p:spPr>
          <a:xfrm>
            <a:off x="0" y="-24162"/>
            <a:ext cx="7560000" cy="10488325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"/>
          <p:cNvSpPr/>
          <p:nvPr/>
        </p:nvSpPr>
        <p:spPr>
          <a:xfrm>
            <a:off x="1118850" y="2656800"/>
            <a:ext cx="5322300" cy="5126400"/>
          </a:xfrm>
          <a:prstGeom prst="roundRect">
            <a:avLst>
              <a:gd name="adj" fmla="val 2998"/>
            </a:avLst>
          </a:prstGeom>
          <a:solidFill>
            <a:schemeClr val="l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endParaRPr sz="3000" b="0" i="0" u="none" strike="noStrike" cap="none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269999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lang="it" sz="30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Documento di progettazione e condivisione dell’attività didattica </a:t>
            </a:r>
            <a:r>
              <a:rPr lang="it"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 </a:t>
            </a:r>
            <a:r>
              <a:rPr lang="it" sz="3000" b="0" i="0" u="none" strike="noStrike" cap="none">
                <a:solidFill>
                  <a:schemeClr val="dk1"/>
                </a:solidFill>
                <a:latin typeface="Rubik Medium"/>
                <a:ea typeface="Rubik Medium"/>
                <a:cs typeface="Rubik Medium"/>
                <a:sym typeface="Rubik Medium"/>
              </a:rPr>
              <a:t>         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" name="Google Shape;56;p1"/>
          <p:cNvPicPr preferRelativeResize="0"/>
          <p:nvPr/>
        </p:nvPicPr>
        <p:blipFill rotWithShape="1">
          <a:blip r:embed="rId4">
            <a:alphaModFix/>
          </a:blip>
          <a:srcRect l="227" r="218"/>
          <a:stretch/>
        </p:blipFill>
        <p:spPr>
          <a:xfrm>
            <a:off x="4403463" y="1658220"/>
            <a:ext cx="1638625" cy="1646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04688" y="1210275"/>
            <a:ext cx="1331637" cy="1277139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"/>
          <p:cNvSpPr/>
          <p:nvPr/>
        </p:nvSpPr>
        <p:spPr>
          <a:xfrm>
            <a:off x="174700" y="1082075"/>
            <a:ext cx="523200" cy="39000"/>
          </a:xfrm>
          <a:prstGeom prst="roundRect">
            <a:avLst>
              <a:gd name="adj" fmla="val 50000"/>
            </a:avLst>
          </a:prstGeom>
          <a:solidFill>
            <a:srgbClr val="81B7E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p1"/>
          <p:cNvSpPr/>
          <p:nvPr/>
        </p:nvSpPr>
        <p:spPr>
          <a:xfrm>
            <a:off x="174700" y="1146400"/>
            <a:ext cx="523200" cy="39000"/>
          </a:xfrm>
          <a:prstGeom prst="roundRect">
            <a:avLst>
              <a:gd name="adj" fmla="val 50000"/>
            </a:avLst>
          </a:prstGeom>
          <a:solidFill>
            <a:srgbClr val="81B7E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1"/>
          <p:cNvSpPr/>
          <p:nvPr/>
        </p:nvSpPr>
        <p:spPr>
          <a:xfrm>
            <a:off x="174700" y="1207650"/>
            <a:ext cx="523200" cy="39000"/>
          </a:xfrm>
          <a:prstGeom prst="roundRect">
            <a:avLst>
              <a:gd name="adj" fmla="val 50000"/>
            </a:avLst>
          </a:prstGeom>
          <a:solidFill>
            <a:srgbClr val="81B7E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" name="Google Shape;61;p1"/>
          <p:cNvPicPr preferRelativeResize="0"/>
          <p:nvPr/>
        </p:nvPicPr>
        <p:blipFill rotWithShape="1">
          <a:blip r:embed="rId6">
            <a:alphaModFix/>
          </a:blip>
          <a:srcRect t="1968" b="1968"/>
          <a:stretch/>
        </p:blipFill>
        <p:spPr>
          <a:xfrm>
            <a:off x="1426925" y="8232369"/>
            <a:ext cx="577650" cy="75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679537" y="7872581"/>
            <a:ext cx="1936950" cy="147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"/>
          <p:cNvPicPr preferRelativeResize="0"/>
          <p:nvPr/>
        </p:nvPicPr>
        <p:blipFill rotWithShape="1">
          <a:blip r:embed="rId8">
            <a:alphaModFix/>
          </a:blip>
          <a:srcRect l="2874" r="2874"/>
          <a:stretch/>
        </p:blipFill>
        <p:spPr>
          <a:xfrm>
            <a:off x="5608912" y="8180210"/>
            <a:ext cx="523200" cy="859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" title="ES_CSP Education_Boosting.jp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426925" y="5365750"/>
            <a:ext cx="3365500" cy="1973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304671f71cf_0_22"/>
          <p:cNvSpPr/>
          <p:nvPr/>
        </p:nvSpPr>
        <p:spPr>
          <a:xfrm flipH="1">
            <a:off x="-54" y="477377"/>
            <a:ext cx="2818839" cy="2333370"/>
          </a:xfrm>
          <a:custGeom>
            <a:avLst/>
            <a:gdLst/>
            <a:ahLst/>
            <a:cxnLst/>
            <a:rect l="l" t="t" r="r" b="b"/>
            <a:pathLst>
              <a:path w="72024" h="60286" extrusionOk="0">
                <a:moveTo>
                  <a:pt x="72024" y="787"/>
                </a:moveTo>
                <a:cubicBezTo>
                  <a:pt x="65065" y="-952"/>
                  <a:pt x="55316" y="170"/>
                  <a:pt x="51147" y="6007"/>
                </a:cubicBezTo>
                <a:cubicBezTo>
                  <a:pt x="46189" y="12948"/>
                  <a:pt x="50448" y="23825"/>
                  <a:pt x="45928" y="31059"/>
                </a:cubicBezTo>
                <a:cubicBezTo>
                  <a:pt x="38519" y="42915"/>
                  <a:pt x="14839" y="32448"/>
                  <a:pt x="5741" y="43063"/>
                </a:cubicBezTo>
                <a:cubicBezTo>
                  <a:pt x="1803" y="47658"/>
                  <a:pt x="5741" y="58371"/>
                  <a:pt x="0" y="60286"/>
                </a:cubicBezTo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g304671f71cf_0_22"/>
          <p:cNvSpPr/>
          <p:nvPr/>
        </p:nvSpPr>
        <p:spPr>
          <a:xfrm rot="1375827">
            <a:off x="1824778" y="508439"/>
            <a:ext cx="5622007" cy="1721550"/>
          </a:xfrm>
          <a:custGeom>
            <a:avLst/>
            <a:gdLst/>
            <a:ahLst/>
            <a:cxnLst/>
            <a:rect l="l" t="t" r="r" b="b"/>
            <a:pathLst>
              <a:path w="260221" h="68861" extrusionOk="0">
                <a:moveTo>
                  <a:pt x="0" y="68830"/>
                </a:moveTo>
                <a:cubicBezTo>
                  <a:pt x="1695" y="68232"/>
                  <a:pt x="-2768" y="70623"/>
                  <a:pt x="10167" y="65240"/>
                </a:cubicBezTo>
                <a:cubicBezTo>
                  <a:pt x="23102" y="59857"/>
                  <a:pt x="56339" y="39144"/>
                  <a:pt x="77609" y="36534"/>
                </a:cubicBezTo>
                <a:cubicBezTo>
                  <a:pt x="98879" y="33924"/>
                  <a:pt x="118507" y="53236"/>
                  <a:pt x="137788" y="49582"/>
                </a:cubicBezTo>
                <a:cubicBezTo>
                  <a:pt x="157070" y="45929"/>
                  <a:pt x="175314" y="18353"/>
                  <a:pt x="193298" y="14613"/>
                </a:cubicBezTo>
                <a:cubicBezTo>
                  <a:pt x="211283" y="10873"/>
                  <a:pt x="234541" y="29576"/>
                  <a:pt x="245695" y="27140"/>
                </a:cubicBezTo>
                <a:cubicBezTo>
                  <a:pt x="256849" y="24705"/>
                  <a:pt x="257800" y="4523"/>
                  <a:pt x="260221" y="0"/>
                </a:cubicBezTo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g304671f71cf_0_22"/>
          <p:cNvSpPr/>
          <p:nvPr/>
        </p:nvSpPr>
        <p:spPr>
          <a:xfrm>
            <a:off x="720000" y="1729925"/>
            <a:ext cx="6120300" cy="7976100"/>
          </a:xfrm>
          <a:prstGeom prst="roundRect">
            <a:avLst>
              <a:gd name="adj" fmla="val 3201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it" sz="1200" b="0" i="0" u="none" strike="noStrike" cap="none">
                <a:solidFill>
                  <a:srgbClr val="161426"/>
                </a:solidFill>
                <a:latin typeface="Rubik"/>
                <a:ea typeface="Rubik"/>
                <a:cs typeface="Rubik"/>
                <a:sym typeface="Rubik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7"/>
                  </a:ext>
                </a:extLst>
              </a:rPr>
              <a:t>Scegli una licenza creative commons da attribuire a questo tuo documento</a:t>
            </a:r>
            <a:endParaRPr sz="1200" b="0" i="0" u="none" strike="noStrike" cap="none">
              <a:solidFill>
                <a:srgbClr val="161426"/>
              </a:solidFill>
              <a:latin typeface="Rubik"/>
              <a:ea typeface="Rubik"/>
              <a:cs typeface="Rubik"/>
              <a:sym typeface="Rubik"/>
              <a:extLst>
                <a:ext uri="http://customooxmlschemas.google.com/">
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8"/>
                </a:ext>
              </a:extLst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it" sz="1200" b="0" i="0" u="none" strike="noStrike" cap="none">
                <a:solidFill>
                  <a:srgbClr val="161426"/>
                </a:solidFill>
                <a:latin typeface="Rubik"/>
                <a:ea typeface="Rubik"/>
                <a:cs typeface="Rubik"/>
                <a:sym typeface="Rubik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9"/>
                  </a:ext>
                </a:extLst>
              </a:rPr>
              <a:t>Scopri </a:t>
            </a:r>
            <a:r>
              <a:rPr lang="it" sz="1200" b="1" i="0" u="sng" strike="noStrike" cap="none">
                <a:solidFill>
                  <a:schemeClr val="hlink"/>
                </a:solidFill>
                <a:latin typeface="Rubik"/>
                <a:ea typeface="Rubik"/>
                <a:cs typeface="Rubik"/>
                <a:sym typeface="Rubik"/>
                <a:hlinkClick r:id="rId3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0"/>
                  </a:ext>
                </a:extLst>
              </a:rPr>
              <a:t>qui</a:t>
            </a:r>
            <a:r>
              <a:rPr lang="it" sz="1200" b="0" i="0" u="none" strike="noStrike" cap="none">
                <a:solidFill>
                  <a:srgbClr val="161426"/>
                </a:solidFill>
                <a:latin typeface="Rubik"/>
                <a:ea typeface="Rubik"/>
                <a:cs typeface="Rubik"/>
                <a:sym typeface="Rubik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1"/>
                  </a:ext>
                </a:extLst>
              </a:rPr>
              <a:t> cosa sono le licenze Creative Commons</a:t>
            </a:r>
            <a:endParaRPr sz="1200" b="0" i="0" u="none" strike="noStrike" cap="none">
              <a:solidFill>
                <a:srgbClr val="1D1B33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185" name="Google Shape;185;g304671f71cf_0_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6905" y="6576415"/>
            <a:ext cx="1926248" cy="738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g304671f71cf_0_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76905" y="5581968"/>
            <a:ext cx="1926248" cy="738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g304671f71cf_0_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76905" y="3552950"/>
            <a:ext cx="1926248" cy="738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g304671f71cf_0_2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76905" y="4587520"/>
            <a:ext cx="1926248" cy="738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g304671f71cf_0_2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76905" y="2560638"/>
            <a:ext cx="1920661" cy="736675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g304671f71cf_0_22"/>
          <p:cNvSpPr txBox="1"/>
          <p:nvPr/>
        </p:nvSpPr>
        <p:spPr>
          <a:xfrm>
            <a:off x="3026576" y="2624913"/>
            <a:ext cx="2725200" cy="6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it" sz="1200" b="0" i="0" u="none" strike="noStrike" cap="none">
                <a:solidFill>
                  <a:srgbClr val="464646"/>
                </a:solidFill>
                <a:latin typeface="Rubik"/>
                <a:ea typeface="Rubik"/>
                <a:cs typeface="Rubik"/>
                <a:sym typeface="Rubik"/>
              </a:rPr>
              <a:t>CC BY</a:t>
            </a:r>
            <a:endParaRPr sz="1200" b="0" i="0" u="none" strike="noStrike" cap="none">
              <a:solidFill>
                <a:srgbClr val="464646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200" b="0" i="0" u="none" strike="noStrike" cap="none">
                <a:solidFill>
                  <a:srgbClr val="464646"/>
                </a:solidFill>
                <a:latin typeface="Rubik"/>
                <a:ea typeface="Rubik"/>
                <a:cs typeface="Rubik"/>
                <a:sym typeface="Rubik"/>
              </a:rPr>
              <a:t>Attribuzione</a:t>
            </a:r>
            <a:endParaRPr sz="1200" b="0" i="0" u="none" strike="noStrike" cap="none">
              <a:solidFill>
                <a:srgbClr val="161426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2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91" name="Google Shape;191;g304671f71cf_0_22"/>
          <p:cNvSpPr txBox="1"/>
          <p:nvPr/>
        </p:nvSpPr>
        <p:spPr>
          <a:xfrm>
            <a:off x="3026576" y="3621413"/>
            <a:ext cx="2725200" cy="6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it" sz="1200" b="0" i="0" u="none" strike="noStrike" cap="none">
                <a:solidFill>
                  <a:srgbClr val="464646"/>
                </a:solidFill>
                <a:latin typeface="Rubik"/>
                <a:ea typeface="Rubik"/>
                <a:cs typeface="Rubik"/>
                <a:sym typeface="Rubik"/>
              </a:rPr>
              <a:t>CC BY-ND</a:t>
            </a:r>
            <a:endParaRPr sz="1200" b="0" i="0" u="none" strike="noStrike" cap="none">
              <a:solidFill>
                <a:srgbClr val="464646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it" sz="1200" b="0" i="0" u="none" strike="noStrike" cap="none">
                <a:solidFill>
                  <a:srgbClr val="464646"/>
                </a:solidFill>
                <a:latin typeface="Rubik"/>
                <a:ea typeface="Rubik"/>
                <a:cs typeface="Rubik"/>
                <a:sym typeface="Rubik"/>
              </a:rPr>
              <a:t>Attribuzione – Non Opere Derivate</a:t>
            </a:r>
            <a:endParaRPr sz="1200" b="0" i="0" u="none" strike="noStrike" cap="none">
              <a:solidFill>
                <a:schemeClr val="dk2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92" name="Google Shape;192;g304671f71cf_0_22"/>
          <p:cNvSpPr txBox="1"/>
          <p:nvPr/>
        </p:nvSpPr>
        <p:spPr>
          <a:xfrm>
            <a:off x="3026576" y="4660088"/>
            <a:ext cx="3234000" cy="6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it" sz="1200" b="0" i="0" u="none" strike="noStrike" cap="none">
                <a:solidFill>
                  <a:srgbClr val="464646"/>
                </a:solidFill>
                <a:latin typeface="Rubik"/>
                <a:ea typeface="Rubik"/>
                <a:cs typeface="Rubik"/>
                <a:sym typeface="Rubik"/>
              </a:rPr>
              <a:t>CC BY-SA</a:t>
            </a:r>
            <a:endParaRPr sz="1200" b="0" i="0" u="none" strike="noStrike" cap="none">
              <a:solidFill>
                <a:srgbClr val="464646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it" sz="1200" b="0" i="0" u="none" strike="noStrike" cap="none">
                <a:solidFill>
                  <a:srgbClr val="464646"/>
                </a:solidFill>
                <a:latin typeface="Rubik"/>
                <a:ea typeface="Rubik"/>
                <a:cs typeface="Rubik"/>
                <a:sym typeface="Rubik"/>
              </a:rPr>
              <a:t>Attribuzione – Condividi allo Stesso Modo</a:t>
            </a:r>
            <a:endParaRPr sz="1200" b="0" i="0" u="none" strike="noStrike" cap="none">
              <a:solidFill>
                <a:srgbClr val="464646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464646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93" name="Google Shape;193;g304671f71cf_0_22"/>
          <p:cNvSpPr txBox="1"/>
          <p:nvPr/>
        </p:nvSpPr>
        <p:spPr>
          <a:xfrm>
            <a:off x="3026576" y="5656588"/>
            <a:ext cx="3234000" cy="6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it" sz="1200" b="0" i="0" u="none" strike="noStrike" cap="none">
                <a:solidFill>
                  <a:srgbClr val="464646"/>
                </a:solidFill>
                <a:latin typeface="Rubik"/>
                <a:ea typeface="Rubik"/>
                <a:cs typeface="Rubik"/>
                <a:sym typeface="Rubik"/>
              </a:rPr>
              <a:t>CC BY-NC-SA</a:t>
            </a:r>
            <a:endParaRPr sz="1200" b="0" i="0" u="none" strike="noStrike" cap="none">
              <a:solidFill>
                <a:srgbClr val="464646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it" sz="1200" b="0" i="0" u="none" strike="noStrike" cap="none">
                <a:solidFill>
                  <a:srgbClr val="464646"/>
                </a:solidFill>
                <a:latin typeface="Rubik"/>
                <a:ea typeface="Rubik"/>
                <a:cs typeface="Rubik"/>
                <a:sym typeface="Rubik"/>
              </a:rPr>
              <a:t>Attribuzione – Non Commerciale – Condividi allo Stesso Modo</a:t>
            </a:r>
            <a:endParaRPr sz="1200" b="0" i="0" u="none" strike="noStrike" cap="none">
              <a:solidFill>
                <a:srgbClr val="464646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464646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464646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94" name="Google Shape;194;g304671f71cf_0_22"/>
          <p:cNvSpPr txBox="1"/>
          <p:nvPr/>
        </p:nvSpPr>
        <p:spPr>
          <a:xfrm>
            <a:off x="3026576" y="6653088"/>
            <a:ext cx="3234000" cy="6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it" sz="1200" b="0" i="0" u="none" strike="noStrike" cap="none">
                <a:solidFill>
                  <a:srgbClr val="464646"/>
                </a:solidFill>
                <a:latin typeface="Rubik"/>
                <a:ea typeface="Rubik"/>
                <a:cs typeface="Rubik"/>
                <a:sym typeface="Rubik"/>
              </a:rPr>
              <a:t>CC BY-NC-ND</a:t>
            </a:r>
            <a:endParaRPr sz="1200" b="0" i="0" u="none" strike="noStrike" cap="none">
              <a:solidFill>
                <a:srgbClr val="464646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it" sz="1200" b="0" i="0" u="none" strike="noStrike" cap="none">
                <a:solidFill>
                  <a:srgbClr val="464646"/>
                </a:solidFill>
                <a:latin typeface="Rubik"/>
                <a:ea typeface="Rubik"/>
                <a:cs typeface="Rubik"/>
                <a:sym typeface="Rubik"/>
              </a:rPr>
              <a:t>Attribuzione – Non Commerciale – Non Opere Derivate</a:t>
            </a:r>
            <a:endParaRPr sz="1200" b="0" i="0" u="none" strike="noStrike" cap="none">
              <a:solidFill>
                <a:srgbClr val="464646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464646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464646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464646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95" name="Google Shape;195;g304671f71cf_0_22"/>
          <p:cNvSpPr/>
          <p:nvPr/>
        </p:nvSpPr>
        <p:spPr>
          <a:xfrm>
            <a:off x="1466850" y="707875"/>
            <a:ext cx="4626300" cy="6027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it" sz="3000" b="0" i="0" u="none" strike="noStrike" cap="none">
                <a:solidFill>
                  <a:srgbClr val="008FD2"/>
                </a:solidFill>
                <a:latin typeface="Rubik"/>
                <a:ea typeface="Rubik"/>
                <a:cs typeface="Rubik"/>
                <a:sym typeface="Rubik"/>
              </a:rPr>
              <a:t>Licenze</a:t>
            </a:r>
            <a:endParaRPr sz="3000" b="0" i="0" u="none" strike="noStrike" cap="none">
              <a:solidFill>
                <a:srgbClr val="008FD2"/>
              </a:solidFill>
              <a:latin typeface="Rubik"/>
              <a:ea typeface="Rubik"/>
              <a:cs typeface="Rubik"/>
              <a:sym typeface="Rubik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g3a031d971c2_0_0"/>
          <p:cNvPicPr preferRelativeResize="0"/>
          <p:nvPr/>
        </p:nvPicPr>
        <p:blipFill rotWithShape="1">
          <a:blip r:embed="rId3">
            <a:alphaModFix/>
          </a:blip>
          <a:srcRect l="495" r="495"/>
          <a:stretch/>
        </p:blipFill>
        <p:spPr>
          <a:xfrm>
            <a:off x="56894" y="-9939"/>
            <a:ext cx="7560000" cy="10488325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g3a031d971c2_0_0"/>
          <p:cNvSpPr/>
          <p:nvPr/>
        </p:nvSpPr>
        <p:spPr>
          <a:xfrm>
            <a:off x="1118850" y="2656800"/>
            <a:ext cx="5322300" cy="5126400"/>
          </a:xfrm>
          <a:prstGeom prst="roundRect">
            <a:avLst>
              <a:gd name="adj" fmla="val 2998"/>
            </a:avLst>
          </a:prstGeom>
          <a:solidFill>
            <a:schemeClr val="l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endParaRPr sz="3000" b="0" i="0" u="none" strike="noStrike" cap="none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269999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lang="it" sz="3000" b="0" i="0" u="none" strike="noStrike" cap="none">
                <a:solidFill>
                  <a:schemeClr val="dk1"/>
                </a:solidFill>
                <a:latin typeface="Rubik Medium"/>
                <a:ea typeface="Rubik Medium"/>
                <a:cs typeface="Rubik Medium"/>
                <a:sym typeface="Rubik Medium"/>
              </a:rPr>
              <a:t>   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" name="Google Shape;71;g3a031d971c2_0_0"/>
          <p:cNvPicPr preferRelativeResize="0"/>
          <p:nvPr/>
        </p:nvPicPr>
        <p:blipFill rotWithShape="1">
          <a:blip r:embed="rId4">
            <a:alphaModFix/>
          </a:blip>
          <a:srcRect l="228" r="219"/>
          <a:stretch/>
        </p:blipFill>
        <p:spPr>
          <a:xfrm>
            <a:off x="4403463" y="1658220"/>
            <a:ext cx="1638625" cy="1646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g3a031d971c2_0_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04688" y="1210275"/>
            <a:ext cx="1331637" cy="1277139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g3a031d971c2_0_0"/>
          <p:cNvSpPr/>
          <p:nvPr/>
        </p:nvSpPr>
        <p:spPr>
          <a:xfrm>
            <a:off x="174700" y="1082075"/>
            <a:ext cx="523200" cy="39000"/>
          </a:xfrm>
          <a:prstGeom prst="roundRect">
            <a:avLst>
              <a:gd name="adj" fmla="val 50000"/>
            </a:avLst>
          </a:prstGeom>
          <a:solidFill>
            <a:srgbClr val="81B7E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g3a031d971c2_0_0"/>
          <p:cNvSpPr/>
          <p:nvPr/>
        </p:nvSpPr>
        <p:spPr>
          <a:xfrm>
            <a:off x="174700" y="1146400"/>
            <a:ext cx="523200" cy="39000"/>
          </a:xfrm>
          <a:prstGeom prst="roundRect">
            <a:avLst>
              <a:gd name="adj" fmla="val 50000"/>
            </a:avLst>
          </a:prstGeom>
          <a:solidFill>
            <a:srgbClr val="81B7E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g3a031d971c2_0_0"/>
          <p:cNvSpPr/>
          <p:nvPr/>
        </p:nvSpPr>
        <p:spPr>
          <a:xfrm>
            <a:off x="174700" y="1207650"/>
            <a:ext cx="523200" cy="39000"/>
          </a:xfrm>
          <a:prstGeom prst="roundRect">
            <a:avLst>
              <a:gd name="adj" fmla="val 50000"/>
            </a:avLst>
          </a:prstGeom>
          <a:solidFill>
            <a:srgbClr val="81B7E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6" name="Google Shape;76;g3a031d971c2_0_0"/>
          <p:cNvPicPr preferRelativeResize="0"/>
          <p:nvPr/>
        </p:nvPicPr>
        <p:blipFill rotWithShape="1">
          <a:blip r:embed="rId6">
            <a:alphaModFix/>
          </a:blip>
          <a:srcRect t="1969" b="1969"/>
          <a:stretch/>
        </p:blipFill>
        <p:spPr>
          <a:xfrm>
            <a:off x="1426925" y="8232369"/>
            <a:ext cx="577650" cy="75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g3a031d971c2_0_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679537" y="7872581"/>
            <a:ext cx="1936950" cy="147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g3a031d971c2_0_0"/>
          <p:cNvPicPr preferRelativeResize="0"/>
          <p:nvPr/>
        </p:nvPicPr>
        <p:blipFill rotWithShape="1">
          <a:blip r:embed="rId8">
            <a:alphaModFix/>
          </a:blip>
          <a:srcRect l="2874" r="2874"/>
          <a:stretch/>
        </p:blipFill>
        <p:spPr>
          <a:xfrm>
            <a:off x="5608912" y="8180210"/>
            <a:ext cx="523200" cy="8598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"/>
          <p:cNvSpPr/>
          <p:nvPr/>
        </p:nvSpPr>
        <p:spPr>
          <a:xfrm>
            <a:off x="2036550" y="5500800"/>
            <a:ext cx="5042400" cy="4219200"/>
          </a:xfrm>
          <a:prstGeom prst="roundRect">
            <a:avLst>
              <a:gd name="adj" fmla="val 2998"/>
            </a:avLst>
          </a:prstGeom>
          <a:solidFill>
            <a:schemeClr val="lt1"/>
          </a:solidFill>
          <a:ln w="38100" cap="flat" cmpd="sng">
            <a:solidFill>
              <a:srgbClr val="D1008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69999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84" name="Google Shape;84;p2"/>
          <p:cNvSpPr txBox="1"/>
          <p:nvPr/>
        </p:nvSpPr>
        <p:spPr>
          <a:xfrm flipH="1">
            <a:off x="2416000" y="7755900"/>
            <a:ext cx="40839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it" sz="1500" b="0" i="0" u="none" strike="noStrike" cap="none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Incolla qui sopra un’immagine evocativa dell’attività</a:t>
            </a:r>
            <a:endParaRPr sz="1500" b="0" i="0" u="none" strike="noStrike" cap="none" dirty="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500" b="0" i="0" u="none" strike="noStrike" cap="none" dirty="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500" b="0" i="0" u="none" strike="noStrike" cap="none" dirty="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" sz="1500" b="0" i="0" u="none" strike="noStrike" cap="none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Attenzione: le persone raffigurate non dovranno essere riconoscibili</a:t>
            </a:r>
            <a:endParaRPr sz="1500" b="0" i="0" u="none" strike="noStrike" cap="none" dirty="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85" name="Google Shape;85;p2"/>
          <p:cNvSpPr/>
          <p:nvPr/>
        </p:nvSpPr>
        <p:spPr>
          <a:xfrm>
            <a:off x="735584" y="3854200"/>
            <a:ext cx="4522800" cy="884400"/>
          </a:xfrm>
          <a:prstGeom prst="roundRect">
            <a:avLst>
              <a:gd name="adj" fmla="val 16667"/>
            </a:avLst>
          </a:prstGeom>
          <a:solidFill>
            <a:srgbClr val="FFD100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it" dirty="0">
                <a:solidFill>
                  <a:srgbClr val="1D1B33"/>
                </a:solidFill>
                <a:latin typeface="Rubik"/>
                <a:ea typeface="Rubik"/>
                <a:cs typeface="Rubik"/>
                <a:sym typeface="Rubik"/>
              </a:rPr>
              <a:t>Destinatari: classe 3H  scuola primaria I.C. Ilaria Alpi</a:t>
            </a:r>
            <a:endParaRPr sz="1400" b="0" i="0" u="none" strike="noStrike" cap="none" dirty="0">
              <a:solidFill>
                <a:srgbClr val="1D1B33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86" name="Google Shape;86;p2"/>
          <p:cNvSpPr/>
          <p:nvPr/>
        </p:nvSpPr>
        <p:spPr>
          <a:xfrm>
            <a:off x="735595" y="4916650"/>
            <a:ext cx="4522800" cy="1560000"/>
          </a:xfrm>
          <a:prstGeom prst="roundRect">
            <a:avLst>
              <a:gd name="adj" fmla="val 16667"/>
            </a:avLst>
          </a:prstGeom>
          <a:solidFill>
            <a:srgbClr val="FFD100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" sz="1400" b="0" i="0" u="none" strike="noStrike" cap="none" dirty="0">
                <a:solidFill>
                  <a:srgbClr val="1D1B33"/>
                </a:solidFill>
                <a:latin typeface="Rubik"/>
                <a:ea typeface="Rubik"/>
                <a:cs typeface="Rubik"/>
                <a:sym typeface="Rubik"/>
              </a:rPr>
              <a:t>Discipline coinvolte: </a:t>
            </a:r>
            <a:endParaRPr sz="1400" b="0" i="0" u="none" strike="noStrike" cap="none" dirty="0">
              <a:solidFill>
                <a:srgbClr val="1D1B33"/>
              </a:solidFill>
              <a:latin typeface="Rubik"/>
              <a:ea typeface="Rubik"/>
              <a:cs typeface="Rubik"/>
              <a:sym typeface="Rubik"/>
            </a:endParaRP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1B33"/>
              </a:buClr>
              <a:buSzPts val="1400"/>
              <a:buFont typeface="Rubik"/>
              <a:buChar char="●"/>
            </a:pPr>
            <a:r>
              <a:rPr lang="it" dirty="0">
                <a:solidFill>
                  <a:srgbClr val="1D1B33"/>
                </a:solidFill>
                <a:latin typeface="Rubik"/>
                <a:ea typeface="Rubik"/>
                <a:cs typeface="Rubik"/>
                <a:sym typeface="Rubik"/>
              </a:rPr>
              <a:t>Scienze</a:t>
            </a: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1B33"/>
              </a:buClr>
              <a:buSzPts val="1400"/>
              <a:buFont typeface="Rubik"/>
              <a:buChar char="●"/>
            </a:pPr>
            <a:r>
              <a:rPr lang="it" sz="1400" b="0" i="0" u="none" strike="noStrike" cap="none" dirty="0">
                <a:solidFill>
                  <a:srgbClr val="1D1B33"/>
                </a:solidFill>
                <a:latin typeface="Rubik"/>
                <a:ea typeface="Rubik"/>
                <a:cs typeface="Rubik"/>
                <a:sym typeface="Rubik"/>
              </a:rPr>
              <a:t>Tecnologia</a:t>
            </a:r>
            <a:endParaRPr sz="1400" b="0" i="0" u="none" strike="noStrike" cap="none" dirty="0">
              <a:solidFill>
                <a:srgbClr val="1D1B33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87" name="Google Shape;87;p2"/>
          <p:cNvSpPr/>
          <p:nvPr/>
        </p:nvSpPr>
        <p:spPr>
          <a:xfrm>
            <a:off x="720000" y="6674075"/>
            <a:ext cx="4522800" cy="933900"/>
          </a:xfrm>
          <a:prstGeom prst="roundRect">
            <a:avLst>
              <a:gd name="adj" fmla="val 16667"/>
            </a:avLst>
          </a:prstGeom>
          <a:solidFill>
            <a:srgbClr val="FFD100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" sz="1400" b="0" i="0" u="none" strike="noStrike" cap="none" dirty="0">
                <a:solidFill>
                  <a:srgbClr val="1D1B33"/>
                </a:solidFill>
                <a:latin typeface="Rubik"/>
                <a:ea typeface="Rubik"/>
                <a:cs typeface="Rubik"/>
                <a:sym typeface="Rubik"/>
              </a:rPr>
              <a:t>Attività progettata nell’a.s. 2025-2026 da: Bonazzo Ilenia </a:t>
            </a:r>
            <a:endParaRPr sz="1400" b="0" i="0" u="sng" strike="noStrike" cap="none" dirty="0">
              <a:solidFill>
                <a:srgbClr val="1D1B33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grpSp>
        <p:nvGrpSpPr>
          <p:cNvPr id="88" name="Google Shape;88;p2"/>
          <p:cNvGrpSpPr/>
          <p:nvPr/>
        </p:nvGrpSpPr>
        <p:grpSpPr>
          <a:xfrm>
            <a:off x="720000" y="1387625"/>
            <a:ext cx="6120129" cy="2240900"/>
            <a:chOff x="720000" y="1387625"/>
            <a:chExt cx="6120129" cy="2240900"/>
          </a:xfrm>
        </p:grpSpPr>
        <p:sp>
          <p:nvSpPr>
            <p:cNvPr id="89" name="Google Shape;89;p2"/>
            <p:cNvSpPr/>
            <p:nvPr/>
          </p:nvSpPr>
          <p:spPr>
            <a:xfrm>
              <a:off x="720129" y="1387625"/>
              <a:ext cx="6120000" cy="848100"/>
            </a:xfrm>
            <a:prstGeom prst="roundRect">
              <a:avLst>
                <a:gd name="adj" fmla="val 10456"/>
              </a:avLst>
            </a:prstGeom>
            <a:solidFill>
              <a:srgbClr val="008FD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852"/>
                <a:buFont typeface="Arial"/>
                <a:buNone/>
              </a:pPr>
              <a:r>
                <a:rPr lang="it" sz="3000">
                  <a:latin typeface="Rubik"/>
                  <a:ea typeface="Rubik"/>
                  <a:cs typeface="Rubik"/>
                  <a:sym typeface="Rubik"/>
                </a:rPr>
                <a:t>Scrivi qui il titolo dell’attività</a:t>
              </a:r>
              <a:endParaRPr sz="3000" b="0" i="0" u="none" strike="noStrike" cap="non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720000" y="2068525"/>
              <a:ext cx="6120000" cy="1560000"/>
            </a:xfrm>
            <a:prstGeom prst="roundRect">
              <a:avLst>
                <a:gd name="adj" fmla="val 3201"/>
              </a:avLst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dirty="0"/>
                <a:t>Creare un piccolo circuito elettrico con 1 LED  e sovrapporre un cartoncino colorato rappresentante un animale a scelta ( carnivoro, erbivoro ecc…).</a:t>
              </a: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pic>
        <p:nvPicPr>
          <p:cNvPr id="91" name="Google Shape;91;p2"/>
          <p:cNvPicPr preferRelativeResize="0"/>
          <p:nvPr/>
        </p:nvPicPr>
        <p:blipFill rotWithShape="1">
          <a:blip r:embed="rId3">
            <a:alphaModFix/>
          </a:blip>
          <a:srcRect l="-7898" t="-6792" r="-7413" b="-6607"/>
          <a:stretch/>
        </p:blipFill>
        <p:spPr>
          <a:xfrm>
            <a:off x="261700" y="683724"/>
            <a:ext cx="1165952" cy="1146825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2"/>
          <p:cNvSpPr txBox="1"/>
          <p:nvPr/>
        </p:nvSpPr>
        <p:spPr>
          <a:xfrm rot="-5400000">
            <a:off x="-2514450" y="5038950"/>
            <a:ext cx="5543400" cy="3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it" sz="2300" b="0" i="0" u="none" strike="noStrike" cap="none">
                <a:solidFill>
                  <a:srgbClr val="D9D9D9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IDENTIKIT dell’attività</a:t>
            </a:r>
            <a:endParaRPr sz="2300" b="0" i="0" u="none" strike="noStrike" cap="none">
              <a:solidFill>
                <a:srgbClr val="D9D9D9"/>
              </a:solidFill>
              <a:latin typeface="Comfortaa Medium"/>
              <a:ea typeface="Comfortaa Medium"/>
              <a:cs typeface="Comfortaa Medium"/>
              <a:sym typeface="Comfortaa Medium"/>
            </a:endParaRP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1DAB00FD-A2AD-AC71-698C-9557B33B53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627438" y="50673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3" name="AutoShape 4">
            <a:extLst>
              <a:ext uri="{FF2B5EF4-FFF2-40B4-BE49-F238E27FC236}">
                <a16:creationId xmlns:a16="http://schemas.microsoft.com/office/drawing/2014/main" id="{5A0B4591-53D8-C696-CDA3-3C0364A9DC6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779838" y="52197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5" name="Immagine 4" descr="Immagine che contiene testo, disegno, Arte bambini, dipinto">
            <a:extLst>
              <a:ext uri="{FF2B5EF4-FFF2-40B4-BE49-F238E27FC236}">
                <a16:creationId xmlns:a16="http://schemas.microsoft.com/office/drawing/2014/main" id="{701FB638-EBF7-FE55-B7FE-8172A3F246C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3405" r="9774" b="21807"/>
          <a:stretch/>
        </p:blipFill>
        <p:spPr>
          <a:xfrm rot="5400000">
            <a:off x="3324746" y="6652756"/>
            <a:ext cx="2137325" cy="395482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"/>
          <p:cNvSpPr/>
          <p:nvPr/>
        </p:nvSpPr>
        <p:spPr>
          <a:xfrm rot="4268270">
            <a:off x="3502392" y="994211"/>
            <a:ext cx="1718211" cy="1762715"/>
          </a:xfrm>
          <a:custGeom>
            <a:avLst/>
            <a:gdLst/>
            <a:ahLst/>
            <a:cxnLst/>
            <a:rect l="l" t="t" r="r" b="b"/>
            <a:pathLst>
              <a:path w="72024" h="60286" extrusionOk="0">
                <a:moveTo>
                  <a:pt x="72024" y="787"/>
                </a:moveTo>
                <a:cubicBezTo>
                  <a:pt x="65065" y="-952"/>
                  <a:pt x="55316" y="170"/>
                  <a:pt x="51147" y="6007"/>
                </a:cubicBezTo>
                <a:cubicBezTo>
                  <a:pt x="46189" y="12948"/>
                  <a:pt x="50448" y="23825"/>
                  <a:pt x="45928" y="31059"/>
                </a:cubicBezTo>
                <a:cubicBezTo>
                  <a:pt x="38519" y="42915"/>
                  <a:pt x="14839" y="32448"/>
                  <a:pt x="5741" y="43063"/>
                </a:cubicBezTo>
                <a:cubicBezTo>
                  <a:pt x="1803" y="47658"/>
                  <a:pt x="5741" y="58371"/>
                  <a:pt x="0" y="60286"/>
                </a:cubicBezTo>
              </a:path>
            </a:pathLst>
          </a:cu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3"/>
          <p:cNvSpPr/>
          <p:nvPr/>
        </p:nvSpPr>
        <p:spPr>
          <a:xfrm>
            <a:off x="1047325" y="736150"/>
            <a:ext cx="4880100" cy="805200"/>
          </a:xfrm>
          <a:prstGeom prst="roundRect">
            <a:avLst>
              <a:gd name="adj" fmla="val 16667"/>
            </a:avLst>
          </a:prstGeom>
          <a:solidFill>
            <a:srgbClr val="008FD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it" sz="3000" b="0" i="0" u="none" strike="noStrike" cap="none">
                <a:solidFill>
                  <a:schemeClr val="lt1"/>
                </a:solidFill>
                <a:latin typeface="Rubik Light"/>
                <a:ea typeface="Rubik Light"/>
                <a:cs typeface="Rubik Light"/>
                <a:sym typeface="Rubik Light"/>
              </a:rPr>
              <a:t>Obiettivi</a:t>
            </a:r>
            <a:endParaRPr sz="3000" b="0" i="0" u="none" strike="noStrike" cap="none">
              <a:solidFill>
                <a:schemeClr val="lt1"/>
              </a:solidFill>
              <a:latin typeface="Rubik Light"/>
              <a:ea typeface="Rubik Light"/>
              <a:cs typeface="Rubik Light"/>
              <a:sym typeface="Rubik Light"/>
            </a:endParaRPr>
          </a:p>
        </p:txBody>
      </p:sp>
      <p:grpSp>
        <p:nvGrpSpPr>
          <p:cNvPr id="99" name="Google Shape;99;p3"/>
          <p:cNvGrpSpPr/>
          <p:nvPr/>
        </p:nvGrpSpPr>
        <p:grpSpPr>
          <a:xfrm>
            <a:off x="720000" y="2409100"/>
            <a:ext cx="6120000" cy="7310975"/>
            <a:chOff x="720000" y="2409100"/>
            <a:chExt cx="6120000" cy="7310975"/>
          </a:xfrm>
        </p:grpSpPr>
        <p:sp>
          <p:nvSpPr>
            <p:cNvPr id="100" name="Google Shape;100;p3"/>
            <p:cNvSpPr/>
            <p:nvPr/>
          </p:nvSpPr>
          <p:spPr>
            <a:xfrm>
              <a:off x="720000" y="2409100"/>
              <a:ext cx="6120000" cy="1079100"/>
            </a:xfrm>
            <a:prstGeom prst="roundRect">
              <a:avLst>
                <a:gd name="adj" fmla="val 8646"/>
              </a:avLst>
            </a:prstGeom>
            <a:solidFill>
              <a:srgbClr val="FFD100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14999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Arial"/>
                <a:buNone/>
              </a:pPr>
              <a:r>
                <a:rPr lang="it" sz="2400" b="0" i="0" u="none" strike="noStrike" cap="none">
                  <a:solidFill>
                    <a:schemeClr val="dk1"/>
                  </a:solidFill>
                  <a:latin typeface="Rubik"/>
                  <a:ea typeface="Rubik"/>
                  <a:cs typeface="Rubik"/>
                  <a:sym typeface="Rubik"/>
                </a:rPr>
                <a:t>Obiettivi di apprendimento</a:t>
              </a:r>
              <a:endParaRPr sz="2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endParaRPr>
            </a:p>
            <a:p>
              <a:pPr marL="0" marR="0" lvl="0" indent="0" algn="l" rtl="0">
                <a:lnSpc>
                  <a:spcPct val="115000"/>
                </a:lnSpc>
                <a:spcBef>
                  <a:spcPts val="1200"/>
                </a:spcBef>
                <a:spcAft>
                  <a:spcPts val="120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endParaRPr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720000" y="2887275"/>
              <a:ext cx="6120000" cy="6832800"/>
            </a:xfrm>
            <a:prstGeom prst="roundRect">
              <a:avLst>
                <a:gd name="adj" fmla="val 3201"/>
              </a:avLst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it" sz="1700" b="1" dirty="0">
                  <a:solidFill>
                    <a:schemeClr val="dk1"/>
                  </a:solidFill>
                  <a:latin typeface="Rubik"/>
                  <a:ea typeface="Rubik"/>
                  <a:cs typeface="Rubik"/>
                  <a:sym typeface="Rubik"/>
                </a:rPr>
                <a:t>Al termine dell'attività, gli studenti saranno in grado di:</a:t>
              </a:r>
              <a:endParaRPr sz="1700" b="1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it" sz="1700" dirty="0">
                  <a:solidFill>
                    <a:schemeClr val="dk1"/>
                  </a:solidFill>
                  <a:latin typeface="Rubik"/>
                  <a:ea typeface="Rubik"/>
                  <a:cs typeface="Rubik"/>
                  <a:sym typeface="Rubik"/>
                </a:rPr>
                <a:t>● Classificare gli animali erbivori, carnivori</a:t>
              </a: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it" sz="1700" dirty="0">
                  <a:solidFill>
                    <a:schemeClr val="dk1"/>
                  </a:solidFill>
                  <a:latin typeface="Rubik"/>
                  <a:ea typeface="Rubik"/>
                  <a:cs typeface="Rubik"/>
                  <a:sym typeface="Rubik"/>
                </a:rPr>
                <a:t>● Costruire un circuito elettrico con un LED</a:t>
              </a:r>
            </a:p>
            <a:p>
              <a:pPr marL="285750" lvl="0" indent="-28575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 panose="020B0604020202020204" pitchFamily="34" charset="0"/>
                <a:buChar char="•"/>
              </a:pPr>
              <a:r>
                <a:rPr lang="it" sz="1700" dirty="0">
                  <a:solidFill>
                    <a:schemeClr val="dk1"/>
                  </a:solidFill>
                  <a:latin typeface="Rubik"/>
                  <a:ea typeface="Rubik"/>
                  <a:cs typeface="Rubik"/>
                  <a:sym typeface="Rubik"/>
                </a:rPr>
                <a:t>Riconoscere e descrivere le caratteristiche dell’animale scelto</a:t>
              </a:r>
              <a:endParaRPr sz="1700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endParaRPr sz="1700" b="1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it" sz="1700" b="1" dirty="0">
                  <a:solidFill>
                    <a:schemeClr val="dk1"/>
                  </a:solidFill>
                  <a:latin typeface="Rubik"/>
                  <a:ea typeface="Rubik"/>
                  <a:cs typeface="Rubik"/>
                  <a:sym typeface="Rubik"/>
                </a:rPr>
                <a:t>Al termine dell’attività gli studenti conosceranno:</a:t>
              </a:r>
              <a:endParaRPr sz="1700" b="1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it" sz="1700" dirty="0">
                  <a:solidFill>
                    <a:schemeClr val="dk1"/>
                  </a:solidFill>
                  <a:latin typeface="Rubik"/>
                  <a:ea typeface="Rubik"/>
                  <a:cs typeface="Rubik"/>
                  <a:sym typeface="Rubik"/>
                </a:rPr>
                <a:t>● la differenza tra carnivori, erbivori e onnivori</a:t>
              </a:r>
              <a:endParaRPr sz="1700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endParaRPr sz="1700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endParaRPr b="1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endParaRPr>
            </a:p>
            <a:p>
              <a:pPr marL="45720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300" dirty="0"/>
            </a:p>
            <a:p>
              <a:pPr marL="45720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300" dirty="0"/>
            </a:p>
            <a:p>
              <a:pPr marL="45720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300" dirty="0"/>
            </a:p>
            <a:p>
              <a:pPr marL="45720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endParaRPr>
            </a:p>
            <a:p>
              <a:pPr marL="0" marR="0" lvl="0" indent="0" algn="l" rtl="0">
                <a:lnSpc>
                  <a:spcPct val="114999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endParaRPr sz="1400" b="1" i="0" u="none" strike="noStrike" cap="none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endParaRPr>
            </a:p>
            <a:p>
              <a:pPr marL="0" marR="0" lvl="0" indent="0" algn="l" rtl="0">
                <a:lnSpc>
                  <a:spcPct val="114999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endParaRPr sz="1400" b="1" i="0" u="none" strike="noStrike" cap="none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endParaRPr>
            </a:p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chemeClr val="lt1"/>
                </a:solidFill>
                <a:latin typeface="Rubik Light"/>
                <a:ea typeface="Rubik Light"/>
                <a:cs typeface="Rubik Light"/>
                <a:sym typeface="Rubik Light"/>
              </a:endParaRPr>
            </a:p>
            <a:p>
              <a:pPr marL="0" marR="0" lvl="0" indent="0" algn="l" rtl="0">
                <a:lnSpc>
                  <a:spcPct val="115000"/>
                </a:lnSpc>
                <a:spcBef>
                  <a:spcPts val="1200"/>
                </a:spcBef>
                <a:spcAft>
                  <a:spcPts val="120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chemeClr val="lt1"/>
                </a:solidFill>
                <a:latin typeface="Rubik Light"/>
                <a:ea typeface="Rubik Light"/>
                <a:cs typeface="Rubik Light"/>
                <a:sym typeface="Rubik Light"/>
              </a:endParaRPr>
            </a:p>
          </p:txBody>
        </p:sp>
      </p:grpSp>
      <p:sp>
        <p:nvSpPr>
          <p:cNvPr id="102" name="Google Shape;102;p3"/>
          <p:cNvSpPr txBox="1"/>
          <p:nvPr/>
        </p:nvSpPr>
        <p:spPr>
          <a:xfrm rot="-5400000">
            <a:off x="-2514450" y="5038950"/>
            <a:ext cx="5543400" cy="3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it" sz="2300" b="0" i="0" u="none" strike="noStrike" cap="none">
                <a:solidFill>
                  <a:srgbClr val="D9D9D9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PRIMA della sperimentazione</a:t>
            </a:r>
            <a:endParaRPr sz="2300" b="0" i="0" u="none" strike="noStrike" cap="none">
              <a:solidFill>
                <a:srgbClr val="D9D9D9"/>
              </a:solidFill>
              <a:latin typeface="Comfortaa Medium"/>
              <a:ea typeface="Comfortaa Medium"/>
              <a:cs typeface="Comfortaa Medium"/>
              <a:sym typeface="Comfortaa Medium"/>
            </a:endParaRPr>
          </a:p>
        </p:txBody>
      </p:sp>
      <p:pic>
        <p:nvPicPr>
          <p:cNvPr id="103" name="Google Shape;103;p3"/>
          <p:cNvPicPr preferRelativeResize="0"/>
          <p:nvPr/>
        </p:nvPicPr>
        <p:blipFill rotWithShape="1">
          <a:blip r:embed="rId3">
            <a:alphaModFix/>
          </a:blip>
          <a:srcRect l="-7898" t="-6792" r="-7413" b="-6609"/>
          <a:stretch/>
        </p:blipFill>
        <p:spPr>
          <a:xfrm>
            <a:off x="5927425" y="784738"/>
            <a:ext cx="797300" cy="78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05017" y="708539"/>
            <a:ext cx="584958" cy="4892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06bd2a7e5f_0_23"/>
          <p:cNvSpPr/>
          <p:nvPr/>
        </p:nvSpPr>
        <p:spPr>
          <a:xfrm rot="4777636">
            <a:off x="1511072" y="1304885"/>
            <a:ext cx="734037" cy="902605"/>
          </a:xfrm>
          <a:custGeom>
            <a:avLst/>
            <a:gdLst/>
            <a:ahLst/>
            <a:cxnLst/>
            <a:rect l="l" t="t" r="r" b="b"/>
            <a:pathLst>
              <a:path w="72024" h="60286" extrusionOk="0">
                <a:moveTo>
                  <a:pt x="72024" y="787"/>
                </a:moveTo>
                <a:cubicBezTo>
                  <a:pt x="65065" y="-952"/>
                  <a:pt x="55316" y="170"/>
                  <a:pt x="51147" y="6007"/>
                </a:cubicBezTo>
                <a:cubicBezTo>
                  <a:pt x="46189" y="12948"/>
                  <a:pt x="50448" y="23825"/>
                  <a:pt x="45928" y="31059"/>
                </a:cubicBezTo>
                <a:cubicBezTo>
                  <a:pt x="38519" y="42915"/>
                  <a:pt x="14839" y="32448"/>
                  <a:pt x="5741" y="43063"/>
                </a:cubicBezTo>
                <a:cubicBezTo>
                  <a:pt x="1803" y="47658"/>
                  <a:pt x="5741" y="58371"/>
                  <a:pt x="0" y="60286"/>
                </a:cubicBezTo>
              </a:path>
            </a:pathLst>
          </a:cu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0" name="Google Shape;110;g306bd2a7e5f_0_23"/>
          <p:cNvGrpSpPr/>
          <p:nvPr/>
        </p:nvGrpSpPr>
        <p:grpSpPr>
          <a:xfrm>
            <a:off x="720150" y="4941262"/>
            <a:ext cx="6120000" cy="4778485"/>
            <a:chOff x="720000" y="2032427"/>
            <a:chExt cx="6120000" cy="3811810"/>
          </a:xfrm>
        </p:grpSpPr>
        <p:sp>
          <p:nvSpPr>
            <p:cNvPr id="111" name="Google Shape;111;g306bd2a7e5f_0_23"/>
            <p:cNvSpPr/>
            <p:nvPr/>
          </p:nvSpPr>
          <p:spPr>
            <a:xfrm>
              <a:off x="720000" y="2032427"/>
              <a:ext cx="6120000" cy="564300"/>
            </a:xfrm>
            <a:prstGeom prst="roundRect">
              <a:avLst>
                <a:gd name="adj" fmla="val 8646"/>
              </a:avLst>
            </a:prstGeom>
            <a:solidFill>
              <a:srgbClr val="D1008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14999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Arial"/>
                <a:buNone/>
              </a:pPr>
              <a:r>
                <a:rPr lang="it" sz="2400" b="0" i="0" u="none" strike="noStrike" cap="none">
                  <a:solidFill>
                    <a:schemeClr val="lt1"/>
                  </a:solidFill>
                  <a:latin typeface="Rubik"/>
                  <a:ea typeface="Rubik"/>
                  <a:cs typeface="Rubik"/>
                  <a:sym typeface="Rubik"/>
                </a:rPr>
                <a:t>Cosa valutare</a:t>
              </a:r>
              <a:endParaRPr sz="2400" b="0" i="0" u="none" strike="noStrike" cap="non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endParaRPr>
            </a:p>
            <a:p>
              <a:pPr marL="0" marR="0" lvl="0" indent="0" algn="l" rtl="0">
                <a:lnSpc>
                  <a:spcPct val="115000"/>
                </a:lnSpc>
                <a:spcBef>
                  <a:spcPts val="1200"/>
                </a:spcBef>
                <a:spcAft>
                  <a:spcPts val="120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2400" b="0" i="0" u="none" strike="noStrike" cap="non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endParaRPr>
            </a:p>
          </p:txBody>
        </p:sp>
        <p:sp>
          <p:nvSpPr>
            <p:cNvPr id="112" name="Google Shape;112;g306bd2a7e5f_0_23"/>
            <p:cNvSpPr/>
            <p:nvPr/>
          </p:nvSpPr>
          <p:spPr>
            <a:xfrm>
              <a:off x="720000" y="2426637"/>
              <a:ext cx="6120000" cy="3417600"/>
            </a:xfrm>
            <a:prstGeom prst="roundRect">
              <a:avLst>
                <a:gd name="adj" fmla="val 3201"/>
              </a:avLst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lang="it" sz="1400" b="1" i="0" u="none" strike="noStrike" cap="none" dirty="0">
                  <a:solidFill>
                    <a:schemeClr val="dk1"/>
                  </a:solidFill>
                  <a:latin typeface="Rubik"/>
                  <a:ea typeface="Rubik"/>
                  <a:cs typeface="Rubik"/>
                  <a:sym typeface="Rubik"/>
                </a:rPr>
                <a:t>Per valutare l’attività </a:t>
              </a:r>
              <a:r>
                <a:rPr lang="it" sz="1400" b="1" i="0" u="none" strike="noStrike" cap="none" dirty="0">
                  <a:solidFill>
                    <a:srgbClr val="D10082"/>
                  </a:solidFill>
                  <a:latin typeface="Rubik"/>
                  <a:ea typeface="Rubik"/>
                  <a:cs typeface="Rubik"/>
                  <a:sym typeface="Rubik"/>
                </a:rPr>
                <a:t>osserva</a:t>
              </a:r>
              <a:r>
                <a:rPr lang="it" sz="1400" b="0" i="0" u="none" strike="noStrike" cap="none" dirty="0">
                  <a:solidFill>
                    <a:schemeClr val="dk1"/>
                  </a:solidFill>
                  <a:latin typeface="Rubik"/>
                  <a:ea typeface="Rubik"/>
                  <a:cs typeface="Rubik"/>
                  <a:sym typeface="Rubik"/>
                </a:rPr>
                <a:t>:</a:t>
              </a:r>
              <a:endParaRPr sz="1400" b="0" i="0" u="none" strike="noStrike" cap="none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endParaRPr>
            </a:p>
            <a:p>
              <a:pPr marL="457200" marR="0" lvl="0" indent="-317500" algn="l" rtl="0">
                <a:lnSpc>
                  <a:spcPct val="115000"/>
                </a:lnSpc>
                <a:spcBef>
                  <a:spcPts val="12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ubik"/>
                <a:buChar char="●"/>
              </a:pPr>
              <a:r>
                <a:rPr lang="it-IT" dirty="0">
                  <a:solidFill>
                    <a:schemeClr val="dk1"/>
                  </a:solidFill>
                  <a:latin typeface="Rubik"/>
                  <a:ea typeface="Rubik"/>
                  <a:cs typeface="Rubik"/>
                  <a:sym typeface="Rubik"/>
                </a:rPr>
                <a:t>Osservare se</a:t>
              </a:r>
              <a:r>
                <a:rPr lang="it" dirty="0">
                  <a:solidFill>
                    <a:schemeClr val="dk1"/>
                  </a:solidFill>
                  <a:latin typeface="Rubik"/>
                  <a:ea typeface="Rubik"/>
                  <a:cs typeface="Rubik"/>
                  <a:sym typeface="Rubik"/>
                </a:rPr>
                <a:t> la lampadina si accende</a:t>
              </a:r>
            </a:p>
            <a:p>
              <a:pPr marL="457200" marR="0" lvl="0" indent="-317500" algn="l" rtl="0">
                <a:lnSpc>
                  <a:spcPct val="115000"/>
                </a:lnSpc>
                <a:spcBef>
                  <a:spcPts val="12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ubik"/>
                <a:buChar char="●"/>
              </a:pPr>
              <a:r>
                <a:rPr lang="it-IT" dirty="0">
                  <a:solidFill>
                    <a:schemeClr val="dk1"/>
                  </a:solidFill>
                  <a:latin typeface="Rubik"/>
                  <a:ea typeface="Rubik"/>
                  <a:cs typeface="Rubik"/>
                  <a:sym typeface="Rubik"/>
                </a:rPr>
                <a:t>S</a:t>
              </a:r>
              <a:r>
                <a:rPr lang="it" dirty="0">
                  <a:solidFill>
                    <a:schemeClr val="dk1"/>
                  </a:solidFill>
                  <a:latin typeface="Rubik"/>
                  <a:ea typeface="Rubik"/>
                  <a:cs typeface="Rubik"/>
                  <a:sym typeface="Rubik"/>
                </a:rPr>
                <a:t>e l’animale scelto corrisponde alla giusta classificazione</a:t>
              </a:r>
            </a:p>
            <a:p>
              <a:pPr marL="457200" marR="0" lvl="0" indent="-317500" algn="l" rtl="0">
                <a:lnSpc>
                  <a:spcPct val="115000"/>
                </a:lnSpc>
                <a:spcBef>
                  <a:spcPts val="12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ubik"/>
                <a:buChar char="●"/>
              </a:pPr>
              <a:endParaRPr sz="1400" b="0" i="0" u="none" strike="noStrike" cap="none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endParaRPr>
            </a:p>
            <a:p>
              <a:pPr marL="139700" marR="0" lvl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</a:pPr>
              <a:endParaRPr sz="1400" b="0" i="0" u="none" strike="noStrike" cap="none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endParaRPr>
            </a:p>
            <a:p>
              <a:pPr marL="0" marR="0" lvl="0" indent="0" algn="l" rtl="0">
                <a:lnSpc>
                  <a:spcPct val="115000"/>
                </a:lnSpc>
                <a:spcBef>
                  <a:spcPts val="12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lang="it" sz="1400" b="1" i="0" u="none" strike="noStrike" cap="none" dirty="0">
                  <a:solidFill>
                    <a:schemeClr val="dk1"/>
                  </a:solidFill>
                  <a:latin typeface="Rubik"/>
                  <a:ea typeface="Rubik"/>
                  <a:cs typeface="Rubik"/>
                  <a:sym typeface="Rubik"/>
                </a:rPr>
                <a:t>Puoi valutare l’attività </a:t>
              </a:r>
              <a:r>
                <a:rPr lang="it" sz="1400" b="1" i="0" u="none" strike="noStrike" cap="none" dirty="0">
                  <a:solidFill>
                    <a:srgbClr val="D10082"/>
                  </a:solidFill>
                  <a:latin typeface="Rubik"/>
                  <a:ea typeface="Rubik"/>
                  <a:cs typeface="Rubik"/>
                  <a:sym typeface="Rubik"/>
                </a:rPr>
                <a:t>mediante</a:t>
              </a:r>
              <a:r>
                <a:rPr lang="it" sz="1400" b="0" i="0" u="none" strike="noStrike" cap="none" dirty="0">
                  <a:solidFill>
                    <a:schemeClr val="dk1"/>
                  </a:solidFill>
                  <a:latin typeface="Rubik"/>
                  <a:ea typeface="Rubik"/>
                  <a:cs typeface="Rubik"/>
                  <a:sym typeface="Rubik"/>
                </a:rPr>
                <a:t>: </a:t>
              </a:r>
              <a:endParaRPr sz="1400" b="0" i="0" u="none" strike="noStrike" cap="none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endParaRPr>
            </a:p>
            <a:p>
              <a:pPr marL="457200" marR="0" lvl="0" indent="-317500" algn="l" rtl="0">
                <a:lnSpc>
                  <a:spcPct val="115000"/>
                </a:lnSpc>
                <a:spcBef>
                  <a:spcPts val="12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ubik"/>
                <a:buAutoNum type="arabicPeriod"/>
              </a:pPr>
              <a:r>
                <a:rPr lang="it-IT" dirty="0">
                  <a:solidFill>
                    <a:schemeClr val="dk1"/>
                  </a:solidFill>
                  <a:latin typeface="Rubik"/>
                  <a:ea typeface="Rubik"/>
                  <a:cs typeface="Rubik"/>
                  <a:sym typeface="Rubik"/>
                </a:rPr>
                <a:t>O</a:t>
              </a:r>
              <a:r>
                <a:rPr lang="it" dirty="0">
                  <a:solidFill>
                    <a:schemeClr val="dk1"/>
                  </a:solidFill>
                  <a:latin typeface="Rubik"/>
                  <a:ea typeface="Rubik"/>
                  <a:cs typeface="Rubik"/>
                  <a:sym typeface="Rubik"/>
                </a:rPr>
                <a:t>sservazione diretta del prodotto finale</a:t>
              </a:r>
              <a:endParaRPr sz="1400" b="0" i="0" u="none" strike="noStrike" cap="none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endParaRPr>
            </a:p>
            <a:p>
              <a:pPr marL="457200" marR="0" lvl="0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ubik"/>
                <a:buAutoNum type="arabicPeriod"/>
              </a:pPr>
              <a:r>
                <a:rPr lang="it-IT" dirty="0">
                  <a:solidFill>
                    <a:schemeClr val="dk1"/>
                  </a:solidFill>
                  <a:latin typeface="Rubik"/>
                  <a:ea typeface="Rubik"/>
                  <a:cs typeface="Rubik"/>
                  <a:sym typeface="Rubik"/>
                </a:rPr>
                <a:t>O</a:t>
              </a:r>
              <a:r>
                <a:rPr lang="it" dirty="0">
                  <a:solidFill>
                    <a:schemeClr val="dk1"/>
                  </a:solidFill>
                  <a:latin typeface="Rubik"/>
                  <a:ea typeface="Rubik"/>
                  <a:cs typeface="Rubik"/>
                  <a:sym typeface="Rubik"/>
                </a:rPr>
                <a:t>sservazione in itinere </a:t>
              </a:r>
              <a:endParaRPr sz="1400" b="0" i="0" u="none" strike="noStrike" cap="none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endParaRPr>
            </a:p>
          </p:txBody>
        </p:sp>
      </p:grpSp>
      <p:sp>
        <p:nvSpPr>
          <p:cNvPr id="113" name="Google Shape;113;g306bd2a7e5f_0_23"/>
          <p:cNvSpPr/>
          <p:nvPr/>
        </p:nvSpPr>
        <p:spPr>
          <a:xfrm>
            <a:off x="1047475" y="721500"/>
            <a:ext cx="4880100" cy="805200"/>
          </a:xfrm>
          <a:prstGeom prst="roundRect">
            <a:avLst>
              <a:gd name="adj" fmla="val 16667"/>
            </a:avLst>
          </a:prstGeom>
          <a:solidFill>
            <a:srgbClr val="008FD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it" sz="3000" b="0" i="0" u="none" strike="noStrike" cap="none">
                <a:solidFill>
                  <a:schemeClr val="lt1"/>
                </a:solidFill>
                <a:latin typeface="Rubik Light"/>
                <a:ea typeface="Rubik Light"/>
                <a:cs typeface="Rubik Light"/>
                <a:sym typeface="Rubik Light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Metodologie e valutazione</a:t>
            </a:r>
            <a:endParaRPr sz="3000" b="0" i="0" u="none" strike="noStrike" cap="none">
              <a:solidFill>
                <a:schemeClr val="lt1"/>
              </a:solidFill>
              <a:latin typeface="Rubik Light"/>
              <a:ea typeface="Rubik Light"/>
              <a:cs typeface="Rubik Light"/>
              <a:sym typeface="Rubik Light"/>
            </a:endParaRPr>
          </a:p>
        </p:txBody>
      </p:sp>
      <p:pic>
        <p:nvPicPr>
          <p:cNvPr id="114" name="Google Shape;114;g306bd2a7e5f_0_23"/>
          <p:cNvPicPr preferRelativeResize="0"/>
          <p:nvPr/>
        </p:nvPicPr>
        <p:blipFill rotWithShape="1">
          <a:blip r:embed="rId3">
            <a:alphaModFix/>
          </a:blip>
          <a:srcRect l="-4547" t="-4627" r="-6921" b="-5286"/>
          <a:stretch/>
        </p:blipFill>
        <p:spPr>
          <a:xfrm>
            <a:off x="5927563" y="678684"/>
            <a:ext cx="584950" cy="89335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5" name="Google Shape;115;g306bd2a7e5f_0_23"/>
          <p:cNvGrpSpPr/>
          <p:nvPr/>
        </p:nvGrpSpPr>
        <p:grpSpPr>
          <a:xfrm>
            <a:off x="719924" y="1996974"/>
            <a:ext cx="6120145" cy="2799877"/>
            <a:chOff x="719924" y="1996974"/>
            <a:chExt cx="6120145" cy="2799877"/>
          </a:xfrm>
        </p:grpSpPr>
        <p:sp>
          <p:nvSpPr>
            <p:cNvPr id="116" name="Google Shape;116;g306bd2a7e5f_0_23"/>
            <p:cNvSpPr/>
            <p:nvPr/>
          </p:nvSpPr>
          <p:spPr>
            <a:xfrm>
              <a:off x="719925" y="1996974"/>
              <a:ext cx="6120000" cy="618900"/>
            </a:xfrm>
            <a:prstGeom prst="roundRect">
              <a:avLst>
                <a:gd name="adj" fmla="val 8646"/>
              </a:avLst>
            </a:prstGeom>
            <a:solidFill>
              <a:srgbClr val="008FD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lang="it" sz="2400" b="0" i="0" u="none" strike="noStrike" cap="none">
                  <a:solidFill>
                    <a:schemeClr val="lt1"/>
                  </a:solidFill>
                  <a:latin typeface="Rubik"/>
                  <a:ea typeface="Rubik"/>
                  <a:cs typeface="Rubik"/>
                  <a:sym typeface="Rubik"/>
                </a:rPr>
                <a:t>Metodologie didattiche</a:t>
              </a:r>
              <a:endParaRPr sz="2400" b="0" i="0" u="none" strike="noStrike" cap="non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endParaRPr>
            </a:p>
          </p:txBody>
        </p:sp>
        <p:grpSp>
          <p:nvGrpSpPr>
            <p:cNvPr id="117" name="Google Shape;117;g306bd2a7e5f_0_23"/>
            <p:cNvGrpSpPr/>
            <p:nvPr/>
          </p:nvGrpSpPr>
          <p:grpSpPr>
            <a:xfrm>
              <a:off x="719924" y="2494276"/>
              <a:ext cx="6120145" cy="2302575"/>
              <a:chOff x="720000" y="2664326"/>
              <a:chExt cx="6120145" cy="2513729"/>
            </a:xfrm>
          </p:grpSpPr>
          <p:sp>
            <p:nvSpPr>
              <p:cNvPr id="118" name="Google Shape;118;g306bd2a7e5f_0_23"/>
              <p:cNvSpPr/>
              <p:nvPr/>
            </p:nvSpPr>
            <p:spPr>
              <a:xfrm>
                <a:off x="720000" y="2664326"/>
                <a:ext cx="6120000" cy="2513729"/>
              </a:xfrm>
              <a:prstGeom prst="roundRect">
                <a:avLst>
                  <a:gd name="adj" fmla="val 3201"/>
                </a:avLst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l" rtl="0">
                  <a:lnSpc>
                    <a:spcPct val="114999"/>
                  </a:lnSpc>
                  <a:spcBef>
                    <a:spcPts val="120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lang="it" sz="1400" b="0" i="0" u="none" strike="noStrike" cap="none" dirty="0">
                    <a:solidFill>
                      <a:schemeClr val="dk1"/>
                    </a:solidFill>
                    <a:latin typeface="Rubik"/>
                    <a:ea typeface="Rubik"/>
                    <a:cs typeface="Rubik"/>
                    <a:sym typeface="Rubik"/>
                    <a:extLst>
                      <a:ext uri="http://customooxmlschemas.google.com/">
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"/>
                      </a:ext>
                    </a:extLst>
                  </a:rPr>
                  <a:t>Seleziona le </a:t>
                </a:r>
                <a:r>
                  <a:rPr lang="it" sz="1400" b="1" i="0" u="none" strike="noStrike" cap="none" dirty="0">
                    <a:solidFill>
                      <a:srgbClr val="008FD2"/>
                    </a:solidFill>
                    <a:latin typeface="Rubik"/>
                    <a:ea typeface="Rubik"/>
                    <a:cs typeface="Rubik"/>
                    <a:sym typeface="Rubik"/>
                    <a:extLst>
                      <a:ext uri="http://customooxmlschemas.google.com/">
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"/>
                      </a:ext>
                    </a:extLst>
                  </a:rPr>
                  <a:t>metodologie</a:t>
                </a:r>
                <a:r>
                  <a:rPr lang="it" sz="1400" b="0" i="0" u="none" strike="noStrike" cap="none" dirty="0">
                    <a:solidFill>
                      <a:schemeClr val="dk1"/>
                    </a:solidFill>
                    <a:latin typeface="Rubik"/>
                    <a:ea typeface="Rubik"/>
                    <a:cs typeface="Rubik"/>
                    <a:sym typeface="Rubik"/>
                    <a:extLst>
                      <a:ext uri="http://customooxmlschemas.google.com/">
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3"/>
                      </a:ext>
                    </a:extLst>
                  </a:rPr>
                  <a:t> più adatte per raggiungere gli obiettivi di apprendimento:</a:t>
                </a:r>
                <a:endParaRPr sz="1400" b="0" i="0" u="none" strike="noStrike" cap="none" dirty="0">
                  <a:solidFill>
                    <a:schemeClr val="dk1"/>
                  </a:solidFill>
                  <a:latin typeface="Rubik"/>
                  <a:ea typeface="Rubik"/>
                  <a:cs typeface="Rubik"/>
                  <a:sym typeface="Rubik"/>
                </a:endParaRPr>
              </a:p>
              <a:p>
                <a:pPr marL="457200" marR="0" lvl="0" indent="-317500" algn="l" rtl="0">
                  <a:lnSpc>
                    <a:spcPct val="114999"/>
                  </a:lnSpc>
                  <a:spcBef>
                    <a:spcPts val="120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Rubik"/>
                  <a:buChar char="❏"/>
                </a:pPr>
                <a:r>
                  <a:rPr lang="it" sz="1400" b="0" i="0" u="none" strike="noStrike" cap="none" dirty="0">
                    <a:solidFill>
                      <a:schemeClr val="dk1"/>
                    </a:solidFill>
                    <a:latin typeface="Rubik"/>
                    <a:ea typeface="Rubik"/>
                    <a:cs typeface="Rubik"/>
                    <a:sym typeface="Rubik"/>
                  </a:rPr>
                  <a:t> Apprendimento cooperativo</a:t>
                </a:r>
                <a:endParaRPr sz="1400" b="0" i="0" u="none" strike="noStrike" cap="none" dirty="0">
                  <a:solidFill>
                    <a:schemeClr val="dk1"/>
                  </a:solidFill>
                  <a:latin typeface="Rubik"/>
                  <a:ea typeface="Rubik"/>
                  <a:cs typeface="Rubik"/>
                  <a:sym typeface="Rubik"/>
                </a:endParaRPr>
              </a:p>
              <a:p>
                <a:pPr marL="457200" marR="0" lvl="0" indent="-317500" algn="l" rtl="0">
                  <a:lnSpc>
                    <a:spcPct val="114999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Rubik"/>
                  <a:buChar char="❏"/>
                </a:pPr>
                <a:r>
                  <a:rPr lang="it" sz="1400" b="0" i="0" u="none" strike="noStrike" cap="none" dirty="0">
                    <a:solidFill>
                      <a:schemeClr val="dk1"/>
                    </a:solidFill>
                    <a:latin typeface="Rubik"/>
                    <a:ea typeface="Rubik"/>
                    <a:cs typeface="Rubik"/>
                    <a:sym typeface="Rubik"/>
                  </a:rPr>
                  <a:t>Debate</a:t>
                </a:r>
                <a:endParaRPr sz="1400" b="0" i="0" u="none" strike="noStrike" cap="none" dirty="0">
                  <a:solidFill>
                    <a:schemeClr val="dk1"/>
                  </a:solidFill>
                  <a:latin typeface="Rubik"/>
                  <a:ea typeface="Rubik"/>
                  <a:cs typeface="Rubik"/>
                  <a:sym typeface="Rubik"/>
                </a:endParaRPr>
              </a:p>
              <a:p>
                <a:pPr marL="457200" marR="0" lvl="0" indent="-317500" algn="l" rtl="0">
                  <a:lnSpc>
                    <a:spcPct val="114999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Rubik"/>
                  <a:buChar char="❏"/>
                </a:pPr>
                <a:r>
                  <a:rPr lang="it" sz="1600" b="1" i="0" u="none" strike="noStrike" cap="none" dirty="0">
                    <a:solidFill>
                      <a:schemeClr val="dk1"/>
                    </a:solidFill>
                    <a:latin typeface="Rubik"/>
                    <a:ea typeface="Rubik"/>
                    <a:cs typeface="Rubik"/>
                    <a:sym typeface="Rubik"/>
                  </a:rPr>
                  <a:t>Didattica laboratoriale</a:t>
                </a:r>
                <a:endParaRPr sz="1600" b="1" i="0" u="none" strike="noStrike" cap="none" dirty="0">
                  <a:solidFill>
                    <a:schemeClr val="dk1"/>
                  </a:solidFill>
                  <a:latin typeface="Rubik"/>
                  <a:ea typeface="Rubik"/>
                  <a:cs typeface="Rubik"/>
                  <a:sym typeface="Rubik"/>
                </a:endParaRPr>
              </a:p>
              <a:p>
                <a:pPr marL="457200" marR="0" lvl="0" indent="-317500" algn="l" rtl="0">
                  <a:lnSpc>
                    <a:spcPct val="114999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Rubik"/>
                  <a:buChar char="❏"/>
                </a:pPr>
                <a:r>
                  <a:rPr lang="it" sz="1400" b="0" i="0" u="none" strike="noStrike" cap="none" dirty="0">
                    <a:solidFill>
                      <a:schemeClr val="dk1"/>
                    </a:solidFill>
                    <a:latin typeface="Rubik"/>
                    <a:ea typeface="Rubik"/>
                    <a:cs typeface="Rubik"/>
                    <a:sym typeface="Rubik"/>
                  </a:rPr>
                  <a:t>Gioco di ruolo</a:t>
                </a:r>
                <a:endParaRPr sz="1400" b="0" i="0" u="none" strike="noStrike" cap="none" dirty="0">
                  <a:solidFill>
                    <a:schemeClr val="dk1"/>
                  </a:solidFill>
                  <a:latin typeface="Rubik"/>
                  <a:ea typeface="Rubik"/>
                  <a:cs typeface="Rubik"/>
                  <a:sym typeface="Rubik"/>
                </a:endParaRPr>
              </a:p>
              <a:p>
                <a:pPr marL="457200" marR="0" lvl="0" indent="-317500" algn="l" rtl="0">
                  <a:lnSpc>
                    <a:spcPct val="114999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Rubik"/>
                  <a:buChar char="❏"/>
                </a:pPr>
                <a:r>
                  <a:rPr lang="it" sz="1400" b="0" i="0" u="none" strike="noStrike" cap="none" dirty="0">
                    <a:solidFill>
                      <a:schemeClr val="dk1"/>
                    </a:solidFill>
                    <a:latin typeface="Rubik"/>
                    <a:ea typeface="Rubik"/>
                    <a:cs typeface="Rubik"/>
                    <a:sym typeface="Rubik"/>
                  </a:rPr>
                  <a:t>Lezione frontale</a:t>
                </a:r>
                <a:endParaRPr sz="1400" b="0" i="0" u="none" strike="noStrike" cap="none" dirty="0">
                  <a:solidFill>
                    <a:schemeClr val="dk1"/>
                  </a:solidFill>
                  <a:latin typeface="Rubik"/>
                  <a:ea typeface="Rubik"/>
                  <a:cs typeface="Rubik"/>
                  <a:sym typeface="Rubik"/>
                </a:endParaRPr>
              </a:p>
            </p:txBody>
          </p:sp>
          <p:sp>
            <p:nvSpPr>
              <p:cNvPr id="119" name="Google Shape;119;g306bd2a7e5f_0_23"/>
              <p:cNvSpPr/>
              <p:nvPr/>
            </p:nvSpPr>
            <p:spPr>
              <a:xfrm>
                <a:off x="3780145" y="2664396"/>
                <a:ext cx="3060000" cy="2324400"/>
              </a:xfrm>
              <a:prstGeom prst="roundRect">
                <a:avLst>
                  <a:gd name="adj" fmla="val 3201"/>
                </a:avLst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l" rtl="0">
                  <a:lnSpc>
                    <a:spcPct val="114999"/>
                  </a:lnSpc>
                  <a:spcBef>
                    <a:spcPts val="120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br>
                  <a:rPr lang="it" sz="1400" b="0" i="0" u="none" strike="noStrike" cap="none" dirty="0">
                    <a:solidFill>
                      <a:schemeClr val="dk1"/>
                    </a:solidFill>
                    <a:latin typeface="Rubik"/>
                    <a:ea typeface="Rubik"/>
                    <a:cs typeface="Rubik"/>
                    <a:sym typeface="Rubik"/>
                  </a:rPr>
                </a:br>
                <a:endParaRPr sz="1400" b="0" i="0" u="none" strike="noStrike" cap="none" dirty="0">
                  <a:solidFill>
                    <a:schemeClr val="dk1"/>
                  </a:solidFill>
                  <a:latin typeface="Rubik"/>
                  <a:ea typeface="Rubik"/>
                  <a:cs typeface="Rubik"/>
                  <a:sym typeface="Rubik"/>
                </a:endParaRPr>
              </a:p>
              <a:p>
                <a:pPr marL="457200" marR="0" lvl="0" indent="-317500" algn="l" rtl="0">
                  <a:lnSpc>
                    <a:spcPct val="114999"/>
                  </a:lnSpc>
                  <a:spcBef>
                    <a:spcPts val="120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Rubik"/>
                  <a:buChar char="❏"/>
                </a:pPr>
                <a:r>
                  <a:rPr lang="it" sz="1600" b="1" i="0" u="none" cap="none" dirty="0">
                    <a:solidFill>
                      <a:schemeClr val="dk1"/>
                    </a:solidFill>
                    <a:latin typeface="Rubik"/>
                    <a:ea typeface="Rubik"/>
                    <a:cs typeface="Rubik"/>
                    <a:sym typeface="Rubik"/>
                  </a:rPr>
                  <a:t>Peer tutoring</a:t>
                </a:r>
                <a:endParaRPr sz="1600" b="1" i="0" u="none" cap="none" dirty="0">
                  <a:solidFill>
                    <a:schemeClr val="dk1"/>
                  </a:solidFill>
                  <a:latin typeface="Rubik"/>
                  <a:ea typeface="Rubik"/>
                  <a:cs typeface="Rubik"/>
                  <a:sym typeface="Rubik"/>
                </a:endParaRPr>
              </a:p>
              <a:p>
                <a:pPr marL="457200" marR="0" lvl="0" indent="-317500" algn="l" rtl="0">
                  <a:lnSpc>
                    <a:spcPct val="114999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Rubik"/>
                  <a:buChar char="❏"/>
                </a:pPr>
                <a:r>
                  <a:rPr lang="it" sz="1600" b="1" i="0" u="none" strike="noStrike" cap="none" dirty="0">
                    <a:solidFill>
                      <a:schemeClr val="dk1"/>
                    </a:solidFill>
                    <a:latin typeface="Rubik"/>
                    <a:ea typeface="Rubik"/>
                    <a:cs typeface="Rubik"/>
                    <a:sym typeface="Rubik"/>
                  </a:rPr>
                  <a:t>Problem-based learning</a:t>
                </a:r>
                <a:endParaRPr sz="1600" b="1" i="0" u="none" strike="noStrike" cap="none" dirty="0">
                  <a:solidFill>
                    <a:schemeClr val="dk1"/>
                  </a:solidFill>
                  <a:latin typeface="Rubik"/>
                  <a:ea typeface="Rubik"/>
                  <a:cs typeface="Rubik"/>
                  <a:sym typeface="Rubik"/>
                </a:endParaRPr>
              </a:p>
              <a:p>
                <a:pPr marL="457200" marR="0" lvl="0" indent="-317500" algn="l" rtl="0">
                  <a:lnSpc>
                    <a:spcPct val="114999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Rubik"/>
                  <a:buChar char="❏"/>
                </a:pPr>
                <a:r>
                  <a:rPr lang="it" sz="1600" b="1" i="0" u="none" strike="noStrike" cap="none" dirty="0">
                    <a:solidFill>
                      <a:schemeClr val="dk1"/>
                    </a:solidFill>
                    <a:latin typeface="Rubik"/>
                    <a:ea typeface="Rubik"/>
                    <a:cs typeface="Rubik"/>
                    <a:sym typeface="Rubik"/>
                  </a:rPr>
                  <a:t>Project-based learning</a:t>
                </a:r>
                <a:endParaRPr sz="1600" b="1" i="0" u="none" strike="noStrike" cap="none" dirty="0">
                  <a:solidFill>
                    <a:schemeClr val="dk1"/>
                  </a:solidFill>
                  <a:latin typeface="Rubik"/>
                  <a:ea typeface="Rubik"/>
                  <a:cs typeface="Rubik"/>
                  <a:sym typeface="Rubik"/>
                </a:endParaRPr>
              </a:p>
              <a:p>
                <a:pPr marL="457200" marR="0" lvl="0" indent="-317500" algn="l" rtl="0">
                  <a:lnSpc>
                    <a:spcPct val="114999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Rubik"/>
                  <a:buChar char="❏"/>
                </a:pPr>
                <a:r>
                  <a:rPr lang="it" sz="1400" b="0" i="0" u="none" strike="noStrike" cap="none" dirty="0">
                    <a:solidFill>
                      <a:schemeClr val="dk1"/>
                    </a:solidFill>
                    <a:latin typeface="Rubik"/>
                    <a:ea typeface="Rubik"/>
                    <a:cs typeface="Rubik"/>
                    <a:sym typeface="Rubik"/>
                    <a:extLst>
                      <a:ext uri="http://customooxmlschemas.google.com/">
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4"/>
                      </a:ext>
                    </a:extLst>
                  </a:rPr>
                  <a:t>Altro</a:t>
                </a:r>
                <a:r>
                  <a:rPr lang="it" sz="1400" b="0" i="0" u="none" strike="noStrike" cap="none" dirty="0">
                    <a:solidFill>
                      <a:schemeClr val="dk1"/>
                    </a:solidFill>
                    <a:latin typeface="Rubik"/>
                    <a:ea typeface="Rubik"/>
                    <a:cs typeface="Rubik"/>
                    <a:sym typeface="Rubik"/>
                  </a:rPr>
                  <a:t>: ..................................</a:t>
                </a:r>
                <a:endParaRPr sz="1400" b="0" i="0" u="none" strike="noStrike" cap="none" dirty="0">
                  <a:solidFill>
                    <a:schemeClr val="dk1"/>
                  </a:solidFill>
                  <a:latin typeface="Rubik"/>
                  <a:ea typeface="Rubik"/>
                  <a:cs typeface="Rubik"/>
                  <a:sym typeface="Rubik"/>
                </a:endParaRPr>
              </a:p>
            </p:txBody>
          </p:sp>
        </p:grpSp>
      </p:grpSp>
      <p:sp>
        <p:nvSpPr>
          <p:cNvPr id="120" name="Google Shape;120;g306bd2a7e5f_0_23"/>
          <p:cNvSpPr txBox="1"/>
          <p:nvPr/>
        </p:nvSpPr>
        <p:spPr>
          <a:xfrm rot="-5400000">
            <a:off x="-2514450" y="5038950"/>
            <a:ext cx="5543400" cy="3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it" sz="2300" b="0" i="0" u="none" strike="noStrike" cap="none">
                <a:solidFill>
                  <a:srgbClr val="D9D9D9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PRIMA della sperimentazione</a:t>
            </a:r>
            <a:endParaRPr sz="2300" b="0" i="0" u="none" strike="noStrike" cap="none">
              <a:solidFill>
                <a:srgbClr val="D9D9D9"/>
              </a:solidFill>
              <a:latin typeface="Comfortaa Medium"/>
              <a:ea typeface="Comfortaa Medium"/>
              <a:cs typeface="Comfortaa Medium"/>
              <a:sym typeface="Comfortaa Medium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/>
          <p:nvPr/>
        </p:nvSpPr>
        <p:spPr>
          <a:xfrm rot="5203433">
            <a:off x="4882423" y="5916882"/>
            <a:ext cx="784543" cy="964346"/>
          </a:xfrm>
          <a:custGeom>
            <a:avLst/>
            <a:gdLst/>
            <a:ahLst/>
            <a:cxnLst/>
            <a:rect l="l" t="t" r="r" b="b"/>
            <a:pathLst>
              <a:path w="72024" h="60286" extrusionOk="0">
                <a:moveTo>
                  <a:pt x="72024" y="787"/>
                </a:moveTo>
                <a:cubicBezTo>
                  <a:pt x="65065" y="-952"/>
                  <a:pt x="55316" y="170"/>
                  <a:pt x="51147" y="6007"/>
                </a:cubicBezTo>
                <a:cubicBezTo>
                  <a:pt x="46189" y="12948"/>
                  <a:pt x="50448" y="23825"/>
                  <a:pt x="45928" y="31059"/>
                </a:cubicBezTo>
                <a:cubicBezTo>
                  <a:pt x="38519" y="42915"/>
                  <a:pt x="14839" y="32448"/>
                  <a:pt x="5741" y="43063"/>
                </a:cubicBezTo>
                <a:cubicBezTo>
                  <a:pt x="1803" y="47658"/>
                  <a:pt x="5741" y="58371"/>
                  <a:pt x="0" y="60286"/>
                </a:cubicBezTo>
              </a:path>
            </a:pathLst>
          </a:cu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5"/>
          <p:cNvSpPr/>
          <p:nvPr/>
        </p:nvSpPr>
        <p:spPr>
          <a:xfrm rot="4308293">
            <a:off x="1832887" y="2623479"/>
            <a:ext cx="992985" cy="1220734"/>
          </a:xfrm>
          <a:custGeom>
            <a:avLst/>
            <a:gdLst/>
            <a:ahLst/>
            <a:cxnLst/>
            <a:rect l="l" t="t" r="r" b="b"/>
            <a:pathLst>
              <a:path w="72024" h="60286" extrusionOk="0">
                <a:moveTo>
                  <a:pt x="72024" y="787"/>
                </a:moveTo>
                <a:cubicBezTo>
                  <a:pt x="65065" y="-952"/>
                  <a:pt x="55316" y="170"/>
                  <a:pt x="51147" y="6007"/>
                </a:cubicBezTo>
                <a:cubicBezTo>
                  <a:pt x="46189" y="12948"/>
                  <a:pt x="50448" y="23825"/>
                  <a:pt x="45928" y="31059"/>
                </a:cubicBezTo>
                <a:cubicBezTo>
                  <a:pt x="38519" y="42915"/>
                  <a:pt x="14839" y="32448"/>
                  <a:pt x="5741" y="43063"/>
                </a:cubicBezTo>
                <a:cubicBezTo>
                  <a:pt x="1803" y="47658"/>
                  <a:pt x="5741" y="58371"/>
                  <a:pt x="0" y="60286"/>
                </a:cubicBezTo>
              </a:path>
            </a:pathLst>
          </a:cu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5"/>
          <p:cNvSpPr/>
          <p:nvPr/>
        </p:nvSpPr>
        <p:spPr>
          <a:xfrm>
            <a:off x="1885375" y="720625"/>
            <a:ext cx="4399200" cy="690900"/>
          </a:xfrm>
          <a:prstGeom prst="roundRect">
            <a:avLst>
              <a:gd name="adj" fmla="val 16667"/>
            </a:avLst>
          </a:prstGeom>
          <a:solidFill>
            <a:srgbClr val="008FD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it" sz="3000" b="0" i="0" u="none" strike="noStrike" cap="none">
                <a:solidFill>
                  <a:schemeClr val="lt1"/>
                </a:solidFill>
                <a:latin typeface="Rubik Light"/>
                <a:ea typeface="Rubik Light"/>
                <a:cs typeface="Rubik Light"/>
                <a:sym typeface="Rubik Light"/>
              </a:rPr>
              <a:t>Preparazione</a:t>
            </a:r>
            <a:endParaRPr sz="3000" b="0" i="0" u="none" strike="noStrike" cap="none">
              <a:solidFill>
                <a:schemeClr val="lt1"/>
              </a:solidFill>
              <a:latin typeface="Rubik Light"/>
              <a:ea typeface="Rubik Light"/>
              <a:cs typeface="Rubik Light"/>
              <a:sym typeface="Rubik Light"/>
            </a:endParaRPr>
          </a:p>
        </p:txBody>
      </p:sp>
      <p:sp>
        <p:nvSpPr>
          <p:cNvPr id="128" name="Google Shape;128;p5"/>
          <p:cNvSpPr/>
          <p:nvPr/>
        </p:nvSpPr>
        <p:spPr>
          <a:xfrm rot="10317104">
            <a:off x="4783247" y="4106494"/>
            <a:ext cx="784506" cy="964431"/>
          </a:xfrm>
          <a:custGeom>
            <a:avLst/>
            <a:gdLst/>
            <a:ahLst/>
            <a:cxnLst/>
            <a:rect l="l" t="t" r="r" b="b"/>
            <a:pathLst>
              <a:path w="72024" h="60286" extrusionOk="0">
                <a:moveTo>
                  <a:pt x="72024" y="787"/>
                </a:moveTo>
                <a:cubicBezTo>
                  <a:pt x="65065" y="-952"/>
                  <a:pt x="55316" y="170"/>
                  <a:pt x="51147" y="6007"/>
                </a:cubicBezTo>
                <a:cubicBezTo>
                  <a:pt x="46189" y="12948"/>
                  <a:pt x="50448" y="23825"/>
                  <a:pt x="45928" y="31059"/>
                </a:cubicBezTo>
                <a:cubicBezTo>
                  <a:pt x="38519" y="42915"/>
                  <a:pt x="14839" y="32448"/>
                  <a:pt x="5741" y="43063"/>
                </a:cubicBezTo>
                <a:cubicBezTo>
                  <a:pt x="1803" y="47658"/>
                  <a:pt x="5741" y="58371"/>
                  <a:pt x="0" y="60286"/>
                </a:cubicBezTo>
              </a:path>
            </a:pathLst>
          </a:cu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9" name="Google Shape;129;p5"/>
          <p:cNvGrpSpPr/>
          <p:nvPr/>
        </p:nvGrpSpPr>
        <p:grpSpPr>
          <a:xfrm>
            <a:off x="3014683" y="1903290"/>
            <a:ext cx="3825576" cy="2224215"/>
            <a:chOff x="3014683" y="1903290"/>
            <a:chExt cx="3825576" cy="2224215"/>
          </a:xfrm>
        </p:grpSpPr>
        <p:sp>
          <p:nvSpPr>
            <p:cNvPr id="130" name="Google Shape;130;p5"/>
            <p:cNvSpPr/>
            <p:nvPr/>
          </p:nvSpPr>
          <p:spPr>
            <a:xfrm>
              <a:off x="3014683" y="1903290"/>
              <a:ext cx="3825576" cy="615600"/>
            </a:xfrm>
            <a:prstGeom prst="roundRect">
              <a:avLst>
                <a:gd name="adj" fmla="val 8646"/>
              </a:avLst>
            </a:prstGeom>
            <a:solidFill>
              <a:srgbClr val="FFD100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lang="it" sz="2400" b="0" i="0" u="none" strike="noStrike" cap="none">
                  <a:solidFill>
                    <a:schemeClr val="dk1"/>
                  </a:solidFill>
                  <a:latin typeface="Rubik"/>
                  <a:ea typeface="Rubik"/>
                  <a:cs typeface="Rubik"/>
                  <a:sym typeface="Rubik"/>
                </a:rPr>
                <a:t>Setting d’aula</a:t>
              </a:r>
              <a:endParaRPr sz="2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endParaRPr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3014683" y="2420805"/>
              <a:ext cx="3825576" cy="1706700"/>
            </a:xfrm>
            <a:prstGeom prst="roundRect">
              <a:avLst>
                <a:gd name="adj" fmla="val 3201"/>
              </a:avLst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it" sz="1400" b="0" i="0" u="none" strike="noStrike" cap="none" dirty="0">
                  <a:solidFill>
                    <a:schemeClr val="dk1"/>
                  </a:solidFill>
                  <a:latin typeface="Rubik"/>
                  <a:ea typeface="Rubik"/>
                  <a:cs typeface="Rubik"/>
                  <a:sym typeface="Rubik"/>
                </a:rPr>
                <a:t>Esempio:</a:t>
              </a:r>
              <a:endParaRPr sz="1400" b="0" i="0" u="none" strike="noStrike" cap="none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endParaRPr>
            </a:p>
            <a:p>
              <a:pPr marL="457200" marR="0" lvl="0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ubik"/>
                <a:buChar char="●"/>
              </a:pPr>
              <a:r>
                <a:rPr lang="it" sz="1400" b="0" i="0" u="none" strike="noStrike" cap="none" dirty="0">
                  <a:solidFill>
                    <a:schemeClr val="dk1"/>
                  </a:solidFill>
                  <a:latin typeface="Rubik"/>
                  <a:ea typeface="Rubik"/>
                  <a:cs typeface="Rubik"/>
                  <a:sym typeface="Rubik"/>
                </a:rPr>
                <a:t>Tavoli ad isola</a:t>
              </a:r>
              <a:endParaRPr sz="1400" b="0" i="0" u="none" strike="noStrike" cap="none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endParaRPr>
            </a:p>
            <a:p>
              <a:pPr marL="457200" marR="0" lvl="0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ubik"/>
                <a:buChar char="●"/>
              </a:pPr>
              <a:r>
                <a:rPr lang="it" sz="1400" b="0" i="0" u="none" strike="noStrike" cap="none" dirty="0">
                  <a:solidFill>
                    <a:schemeClr val="dk1"/>
                  </a:solidFill>
                  <a:latin typeface="Rubik"/>
                  <a:ea typeface="Rubik"/>
                  <a:cs typeface="Rubik"/>
                  <a:sym typeface="Rubik"/>
                </a:rPr>
                <a:t> </a:t>
              </a:r>
              <a:r>
                <a:rPr lang="it" dirty="0">
                  <a:solidFill>
                    <a:schemeClr val="dk1"/>
                  </a:solidFill>
                  <a:latin typeface="Rubik"/>
                  <a:ea typeface="Rubik"/>
                  <a:cs typeface="Rubik"/>
                  <a:sym typeface="Rubik"/>
                </a:rPr>
                <a:t>Materiali forniti dal docente</a:t>
              </a:r>
              <a:endParaRPr sz="1400" b="0" i="0" u="none" strike="noStrike" cap="none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endParaRPr>
            </a:p>
          </p:txBody>
        </p:sp>
      </p:grpSp>
      <p:grpSp>
        <p:nvGrpSpPr>
          <p:cNvPr id="132" name="Google Shape;132;p5"/>
          <p:cNvGrpSpPr/>
          <p:nvPr/>
        </p:nvGrpSpPr>
        <p:grpSpPr>
          <a:xfrm>
            <a:off x="720000" y="1765925"/>
            <a:ext cx="2016900" cy="1240750"/>
            <a:chOff x="720000" y="1765925"/>
            <a:chExt cx="2016900" cy="1240750"/>
          </a:xfrm>
        </p:grpSpPr>
        <p:sp>
          <p:nvSpPr>
            <p:cNvPr id="133" name="Google Shape;133;p5"/>
            <p:cNvSpPr/>
            <p:nvPr/>
          </p:nvSpPr>
          <p:spPr>
            <a:xfrm>
              <a:off x="720000" y="1765925"/>
              <a:ext cx="2016900" cy="654900"/>
            </a:xfrm>
            <a:prstGeom prst="roundRect">
              <a:avLst>
                <a:gd name="adj" fmla="val 8646"/>
              </a:avLst>
            </a:prstGeom>
            <a:solidFill>
              <a:srgbClr val="008FD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lang="it" sz="2400" b="0" i="0" u="none" strike="noStrike" cap="none">
                  <a:solidFill>
                    <a:schemeClr val="lt1"/>
                  </a:solidFill>
                  <a:latin typeface="Rubik"/>
                  <a:ea typeface="Rubik"/>
                  <a:cs typeface="Rubik"/>
                  <a:sym typeface="Rubik"/>
                </a:rPr>
                <a:t>Durata complessiva</a:t>
              </a:r>
              <a:endParaRPr sz="2400" b="0" i="0" u="none" strike="noStrike" cap="non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endParaRPr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720000" y="2237775"/>
              <a:ext cx="2016900" cy="768900"/>
            </a:xfrm>
            <a:prstGeom prst="roundRect">
              <a:avLst>
                <a:gd name="adj" fmla="val 3201"/>
              </a:avLst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it" dirty="0">
                  <a:solidFill>
                    <a:schemeClr val="dk1"/>
                  </a:solidFill>
                  <a:latin typeface="Rubik"/>
                  <a:ea typeface="Rubik"/>
                  <a:cs typeface="Rubik"/>
                  <a:sym typeface="Rubik"/>
                </a:rPr>
                <a:t>4 h</a:t>
              </a:r>
              <a:endParaRPr sz="1400" b="0" i="0" u="none" strike="noStrike" cap="none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endParaRPr>
            </a:p>
          </p:txBody>
        </p:sp>
      </p:grpSp>
      <p:grpSp>
        <p:nvGrpSpPr>
          <p:cNvPr id="135" name="Google Shape;135;p5"/>
          <p:cNvGrpSpPr/>
          <p:nvPr/>
        </p:nvGrpSpPr>
        <p:grpSpPr>
          <a:xfrm>
            <a:off x="720000" y="6761750"/>
            <a:ext cx="6120300" cy="2958308"/>
            <a:chOff x="720000" y="6761750"/>
            <a:chExt cx="6120300" cy="2958308"/>
          </a:xfrm>
        </p:grpSpPr>
        <p:sp>
          <p:nvSpPr>
            <p:cNvPr id="136" name="Google Shape;136;p5"/>
            <p:cNvSpPr/>
            <p:nvPr/>
          </p:nvSpPr>
          <p:spPr>
            <a:xfrm>
              <a:off x="720000" y="6761750"/>
              <a:ext cx="6120300" cy="709800"/>
            </a:xfrm>
            <a:prstGeom prst="roundRect">
              <a:avLst>
                <a:gd name="adj" fmla="val 8646"/>
              </a:avLst>
            </a:prstGeom>
            <a:solidFill>
              <a:srgbClr val="FFD100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lang="it" sz="2400" b="0" i="0" u="none" strike="noStrike" cap="none">
                  <a:solidFill>
                    <a:schemeClr val="dk1"/>
                  </a:solidFill>
                  <a:latin typeface="Rubik"/>
                  <a:ea typeface="Rubik"/>
                  <a:cs typeface="Rubik"/>
                  <a:sym typeface="Rubik"/>
                  <a:extLst>
                    <a:ext uri="http://customooxmlschemas.google.com/">
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5"/>
                    </a:ext>
                  </a:extLst>
                </a:rPr>
                <a:t>Cosa è necessario fare prima dell’attività</a:t>
              </a:r>
              <a:endParaRPr sz="2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endParaRPr>
            </a:p>
          </p:txBody>
        </p:sp>
        <p:sp>
          <p:nvSpPr>
            <p:cNvPr id="137" name="Google Shape;137;p5"/>
            <p:cNvSpPr/>
            <p:nvPr/>
          </p:nvSpPr>
          <p:spPr>
            <a:xfrm>
              <a:off x="720000" y="7284958"/>
              <a:ext cx="6120300" cy="2435100"/>
            </a:xfrm>
            <a:prstGeom prst="roundRect">
              <a:avLst>
                <a:gd name="adj" fmla="val 3201"/>
              </a:avLst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" sz="1400" b="0" i="0" u="none" strike="noStrike" cap="none" dirty="0">
                  <a:solidFill>
                    <a:srgbClr val="1D1B33"/>
                  </a:solidFill>
                  <a:latin typeface="Rubik"/>
                  <a:ea typeface="Rubik"/>
                  <a:cs typeface="Rubik"/>
                  <a:sym typeface="Rubik"/>
                  <a:extLst>
                    <a:ext uri="http://customooxmlschemas.google.com/">
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6"/>
                    </a:ext>
                  </a:extLst>
                </a:rPr>
                <a:t>Dettaglia qui la tua checklist</a:t>
              </a:r>
              <a:r>
                <a:rPr lang="it" sz="1400" b="0" i="0" u="none" strike="noStrike" cap="none" dirty="0">
                  <a:solidFill>
                    <a:srgbClr val="1D1B33"/>
                  </a:solidFill>
                  <a:latin typeface="Rubik"/>
                  <a:ea typeface="Rubik"/>
                  <a:cs typeface="Rubik"/>
                  <a:sym typeface="Rubik"/>
                </a:rPr>
                <a:t>. Esempio:</a:t>
              </a:r>
            </a:p>
            <a:p>
              <a:pPr marL="0" marR="0" lvl="0" indent="0" algn="l" rtl="0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1D1B33"/>
                </a:solidFill>
                <a:latin typeface="Rubik"/>
                <a:ea typeface="Rubik"/>
                <a:cs typeface="Rubik"/>
                <a:sym typeface="Rubik"/>
              </a:endParaRPr>
            </a:p>
            <a:p>
              <a:pPr marL="457200" marR="0" lvl="0" indent="-317500" algn="l" rtl="0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1D1B33"/>
                </a:buClr>
                <a:buSzPts val="1400"/>
                <a:buFont typeface="Rubik"/>
                <a:buChar char="❏"/>
              </a:pPr>
              <a:r>
                <a:rPr lang="it-IT" sz="1400" b="0" i="0" u="none" strike="noStrike" cap="none" dirty="0">
                  <a:solidFill>
                    <a:srgbClr val="1D1B33"/>
                  </a:solidFill>
                  <a:latin typeface="Rubik"/>
                  <a:ea typeface="Rubik"/>
                  <a:cs typeface="Rubik"/>
                  <a:sym typeface="Rubik"/>
                </a:rPr>
                <a:t>Visione del video su come costruire un circuito</a:t>
              </a:r>
            </a:p>
            <a:p>
              <a:pPr marL="457200" marR="0" lvl="0" indent="-317500" algn="l" rtl="0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1D1B33"/>
                </a:buClr>
                <a:buSzPts val="1400"/>
                <a:buFont typeface="Rubik"/>
                <a:buChar char="❏"/>
              </a:pPr>
              <a:r>
                <a:rPr lang="it-IT" dirty="0">
                  <a:solidFill>
                    <a:srgbClr val="1D1B33"/>
                  </a:solidFill>
                  <a:latin typeface="Rubik"/>
                  <a:ea typeface="Rubik"/>
                  <a:cs typeface="Rubik"/>
                  <a:sym typeface="Rubik"/>
                </a:rPr>
                <a:t>Scegliere l’animale da rappresentare</a:t>
              </a:r>
              <a:endParaRPr sz="1400" b="0" i="0" u="none" strike="noStrike" cap="none" dirty="0">
                <a:solidFill>
                  <a:srgbClr val="1D1B33"/>
                </a:solidFill>
                <a:latin typeface="Rubik"/>
                <a:ea typeface="Rubik"/>
                <a:cs typeface="Rubik"/>
                <a:sym typeface="Rubik"/>
              </a:endParaRPr>
            </a:p>
            <a:p>
              <a:pPr marL="457200" marR="0" lvl="0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D1B33"/>
                </a:buClr>
                <a:buSzPts val="1400"/>
                <a:buFont typeface="Rubik"/>
                <a:buChar char="❏"/>
              </a:pPr>
              <a:r>
                <a:rPr lang="it-IT" dirty="0">
                  <a:solidFill>
                    <a:srgbClr val="1D1B33"/>
                  </a:solidFill>
                  <a:latin typeface="Rubik"/>
                  <a:ea typeface="Rubik"/>
                  <a:cs typeface="Rubik"/>
                  <a:sym typeface="Rubik"/>
                </a:rPr>
                <a:t>P</a:t>
              </a:r>
              <a:r>
                <a:rPr lang="it" dirty="0">
                  <a:solidFill>
                    <a:srgbClr val="1D1B33"/>
                  </a:solidFill>
                  <a:latin typeface="Rubik"/>
                  <a:ea typeface="Rubik"/>
                  <a:cs typeface="Rubik"/>
                  <a:sym typeface="Rubik"/>
                </a:rPr>
                <a:t>reparazione del materiale</a:t>
              </a:r>
            </a:p>
            <a:p>
              <a:pPr marL="457200" marR="0" lvl="0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D1B33"/>
                </a:buClr>
                <a:buSzPts val="1400"/>
                <a:buFont typeface="Rubik"/>
                <a:buChar char="❏"/>
              </a:pPr>
              <a:r>
                <a:rPr lang="it-IT" dirty="0">
                  <a:solidFill>
                    <a:srgbClr val="1D1B33"/>
                  </a:solidFill>
                  <a:latin typeface="Rubik"/>
                  <a:ea typeface="Rubik"/>
                  <a:cs typeface="Rubik"/>
                  <a:sym typeface="Rubik"/>
                </a:rPr>
                <a:t>Verificare il funzionamento costruendo un circuito di prova</a:t>
              </a:r>
              <a:endParaRPr sz="1400" b="0" i="0" u="none" strike="noStrike" cap="none" dirty="0">
                <a:solidFill>
                  <a:srgbClr val="1D1B33"/>
                </a:solidFill>
                <a:latin typeface="Rubik"/>
                <a:ea typeface="Rubik"/>
                <a:cs typeface="Rubik"/>
                <a:sym typeface="Rubik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1D1B33"/>
                </a:solidFill>
                <a:latin typeface="Rubik"/>
                <a:ea typeface="Rubik"/>
                <a:cs typeface="Rubik"/>
                <a:sym typeface="Rubik"/>
              </a:endParaRPr>
            </a:p>
          </p:txBody>
        </p:sp>
      </p:grpSp>
      <p:grpSp>
        <p:nvGrpSpPr>
          <p:cNvPr id="138" name="Google Shape;138;p5"/>
          <p:cNvGrpSpPr/>
          <p:nvPr/>
        </p:nvGrpSpPr>
        <p:grpSpPr>
          <a:xfrm>
            <a:off x="720000" y="4337075"/>
            <a:ext cx="4130400" cy="2215102"/>
            <a:chOff x="720000" y="4337075"/>
            <a:chExt cx="4130400" cy="2215102"/>
          </a:xfrm>
        </p:grpSpPr>
        <p:sp>
          <p:nvSpPr>
            <p:cNvPr id="139" name="Google Shape;139;p5"/>
            <p:cNvSpPr/>
            <p:nvPr/>
          </p:nvSpPr>
          <p:spPr>
            <a:xfrm>
              <a:off x="720000" y="4337075"/>
              <a:ext cx="4130400" cy="654900"/>
            </a:xfrm>
            <a:prstGeom prst="roundRect">
              <a:avLst>
                <a:gd name="adj" fmla="val 8646"/>
              </a:avLst>
            </a:prstGeom>
            <a:solidFill>
              <a:srgbClr val="D1008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lang="it" sz="2400" b="0" i="0" u="none" strike="noStrike" cap="none">
                  <a:solidFill>
                    <a:schemeClr val="lt1"/>
                  </a:solidFill>
                  <a:latin typeface="Rubik"/>
                  <a:ea typeface="Rubik"/>
                  <a:cs typeface="Rubik"/>
                  <a:sym typeface="Rubik"/>
                </a:rPr>
                <a:t>Tecnologie e strumenti</a:t>
              </a:r>
              <a:endParaRPr sz="2400" b="0" i="0" u="none" strike="noStrike" cap="non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endParaRPr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720000" y="4845477"/>
              <a:ext cx="4130400" cy="1706700"/>
            </a:xfrm>
            <a:prstGeom prst="roundRect">
              <a:avLst>
                <a:gd name="adj" fmla="val 3201"/>
              </a:avLst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95000"/>
                </a:lnSpc>
                <a:spcBef>
                  <a:spcPts val="120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" sz="1400" b="0" i="0" u="none" strike="noStrike" cap="none" dirty="0">
                  <a:solidFill>
                    <a:schemeClr val="dk1"/>
                  </a:solidFill>
                  <a:latin typeface="Rubik"/>
                  <a:ea typeface="Rubik"/>
                  <a:cs typeface="Rubik"/>
                  <a:sym typeface="Rubik"/>
                </a:rPr>
                <a:t>Elenca le tecnologie e gli strumenti necessari per l’attività. Esempio:</a:t>
              </a:r>
              <a:endParaRPr sz="1400" b="0" i="0" u="none" strike="noStrike" cap="none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endParaRPr>
            </a:p>
            <a:p>
              <a:pPr marL="457200" marR="0" lvl="0" indent="-317500" algn="l" rtl="0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ubik"/>
                <a:buChar char="●"/>
              </a:pPr>
              <a:r>
                <a:rPr lang="it" sz="1100" dirty="0">
                  <a:solidFill>
                    <a:schemeClr val="dk1"/>
                  </a:solidFill>
                  <a:latin typeface="Rubik"/>
                  <a:ea typeface="Rubik"/>
                  <a:cs typeface="Rubik"/>
                  <a:sym typeface="Rubik"/>
                </a:rPr>
                <a:t>Nastro di rame adesivo con colla conduttiva</a:t>
              </a:r>
            </a:p>
            <a:p>
              <a:pPr marL="457200" marR="0" lvl="0" indent="-317500" algn="l" rtl="0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ubik"/>
                <a:buChar char="●"/>
              </a:pPr>
              <a:r>
                <a:rPr lang="it" sz="1100" dirty="0">
                  <a:solidFill>
                    <a:schemeClr val="dk1"/>
                  </a:solidFill>
                  <a:latin typeface="Rubik"/>
                  <a:ea typeface="Rubik"/>
                  <a:cs typeface="Rubik"/>
                  <a:sym typeface="Rubik"/>
                </a:rPr>
                <a:t>LED</a:t>
              </a:r>
            </a:p>
            <a:p>
              <a:pPr marL="457200" marR="0" lvl="0" indent="-317500" algn="l" rtl="0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ubik"/>
                <a:buChar char="●"/>
              </a:pPr>
              <a:r>
                <a:rPr lang="it" sz="1100" b="0" i="0" u="none" strike="noStrike" cap="none" dirty="0">
                  <a:solidFill>
                    <a:schemeClr val="dk1"/>
                  </a:solidFill>
                  <a:latin typeface="Rubik"/>
                  <a:ea typeface="Rubik"/>
                  <a:cs typeface="Rubik"/>
                  <a:sym typeface="Rubik"/>
                </a:rPr>
                <a:t>Batteria 3 volt</a:t>
              </a:r>
            </a:p>
            <a:p>
              <a:pPr marL="457200" marR="0" lvl="0" indent="-317500" algn="l" rtl="0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ubik"/>
                <a:buChar char="●"/>
              </a:pPr>
              <a:r>
                <a:rPr lang="it" sz="1100" dirty="0">
                  <a:solidFill>
                    <a:schemeClr val="dk1"/>
                  </a:solidFill>
                  <a:latin typeface="Rubik"/>
                  <a:ea typeface="Rubik"/>
                  <a:cs typeface="Rubik"/>
                  <a:sym typeface="Rubik"/>
                </a:rPr>
                <a:t>Cartoncini colorati, forbici, colori, colla</a:t>
              </a:r>
            </a:p>
            <a:p>
              <a:pPr marL="457200" marR="0" lvl="0" indent="-317500" algn="l" rtl="0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ubik"/>
                <a:buChar char="●"/>
              </a:pPr>
              <a:r>
                <a:rPr lang="it" sz="1100" b="0" i="0" u="none" strike="noStrike" cap="none" dirty="0">
                  <a:solidFill>
                    <a:schemeClr val="dk1"/>
                  </a:solidFill>
                  <a:latin typeface="Rubik"/>
                  <a:ea typeface="Rubik"/>
                  <a:cs typeface="Rubik"/>
                  <a:sym typeface="Rubik"/>
                </a:rPr>
                <a:t>Clip</a:t>
              </a:r>
            </a:p>
            <a:p>
              <a:pPr marL="457200" marR="0" lvl="0" indent="-317500" algn="l" rtl="0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ubik"/>
                <a:buChar char="●"/>
              </a:pPr>
              <a:endParaRPr sz="1100" b="0" i="0" u="none" strike="noStrike" cap="none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endParaRPr>
            </a:p>
            <a:p>
              <a:pPr marL="139700" marR="0" lvl="0" algn="l" rtl="0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</a:pPr>
              <a:endParaRPr sz="1400" b="0" i="0" u="none" strike="noStrike" cap="none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endParaRPr>
            </a:p>
          </p:txBody>
        </p:sp>
      </p:grpSp>
      <p:pic>
        <p:nvPicPr>
          <p:cNvPr id="141" name="Google Shape;141;p5"/>
          <p:cNvPicPr preferRelativeResize="0"/>
          <p:nvPr/>
        </p:nvPicPr>
        <p:blipFill rotWithShape="1">
          <a:blip r:embed="rId3">
            <a:alphaModFix/>
          </a:blip>
          <a:srcRect t="1968" b="1968"/>
          <a:stretch/>
        </p:blipFill>
        <p:spPr>
          <a:xfrm>
            <a:off x="1275113" y="720003"/>
            <a:ext cx="529175" cy="692144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5"/>
          <p:cNvSpPr txBox="1"/>
          <p:nvPr/>
        </p:nvSpPr>
        <p:spPr>
          <a:xfrm rot="-5400000">
            <a:off x="-2514450" y="5038950"/>
            <a:ext cx="5543400" cy="3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it" sz="2300" b="0" i="0" u="none" strike="noStrike" cap="none">
                <a:solidFill>
                  <a:srgbClr val="D9D9D9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DURANTE la sperimentazione</a:t>
            </a:r>
            <a:endParaRPr sz="2300" b="0" i="0" u="none" strike="noStrike" cap="none">
              <a:solidFill>
                <a:srgbClr val="D9D9D9"/>
              </a:solidFill>
              <a:latin typeface="Comfortaa Medium"/>
              <a:ea typeface="Comfortaa Medium"/>
              <a:cs typeface="Comfortaa Medium"/>
              <a:sym typeface="Comfortaa Medium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7"/>
          <p:cNvSpPr/>
          <p:nvPr/>
        </p:nvSpPr>
        <p:spPr>
          <a:xfrm rot="5399366">
            <a:off x="6142220" y="711449"/>
            <a:ext cx="976645" cy="1211447"/>
          </a:xfrm>
          <a:custGeom>
            <a:avLst/>
            <a:gdLst/>
            <a:ahLst/>
            <a:cxnLst/>
            <a:rect l="l" t="t" r="r" b="b"/>
            <a:pathLst>
              <a:path w="72024" h="60286" extrusionOk="0">
                <a:moveTo>
                  <a:pt x="72024" y="787"/>
                </a:moveTo>
                <a:cubicBezTo>
                  <a:pt x="65065" y="-952"/>
                  <a:pt x="55316" y="170"/>
                  <a:pt x="51147" y="6007"/>
                </a:cubicBezTo>
                <a:cubicBezTo>
                  <a:pt x="46189" y="12948"/>
                  <a:pt x="50448" y="23825"/>
                  <a:pt x="45928" y="31059"/>
                </a:cubicBezTo>
                <a:cubicBezTo>
                  <a:pt x="38519" y="42915"/>
                  <a:pt x="14839" y="32448"/>
                  <a:pt x="5741" y="43063"/>
                </a:cubicBezTo>
                <a:cubicBezTo>
                  <a:pt x="1803" y="47658"/>
                  <a:pt x="5741" y="58371"/>
                  <a:pt x="0" y="60286"/>
                </a:cubicBezTo>
              </a:path>
            </a:pathLst>
          </a:cu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8" name="Google Shape;148;p7"/>
          <p:cNvGrpSpPr/>
          <p:nvPr/>
        </p:nvGrpSpPr>
        <p:grpSpPr>
          <a:xfrm>
            <a:off x="206400" y="1631550"/>
            <a:ext cx="7138250" cy="690900"/>
            <a:chOff x="206400" y="2241150"/>
            <a:chExt cx="7138250" cy="690900"/>
          </a:xfrm>
        </p:grpSpPr>
        <p:sp>
          <p:nvSpPr>
            <p:cNvPr id="149" name="Google Shape;149;p7"/>
            <p:cNvSpPr/>
            <p:nvPr/>
          </p:nvSpPr>
          <p:spPr>
            <a:xfrm>
              <a:off x="206400" y="2241150"/>
              <a:ext cx="1052700" cy="690900"/>
            </a:xfrm>
            <a:prstGeom prst="roundRect">
              <a:avLst>
                <a:gd name="adj" fmla="val 4400"/>
              </a:avLst>
            </a:prstGeom>
            <a:solidFill>
              <a:srgbClr val="FFD100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14999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dk2"/>
                </a:buClr>
                <a:buSzPts val="1400"/>
                <a:buFont typeface="Arial"/>
                <a:buNone/>
              </a:pPr>
              <a:r>
                <a:rPr lang="it" sz="1800" b="0" i="0" u="none" strike="noStrike" cap="none">
                  <a:solidFill>
                    <a:schemeClr val="dk1"/>
                  </a:solidFill>
                  <a:latin typeface="Rubik"/>
                  <a:ea typeface="Rubik"/>
                  <a:cs typeface="Rubik"/>
                  <a:sym typeface="Rubik"/>
                </a:rPr>
                <a:t> Durata</a:t>
              </a:r>
              <a:endParaRPr sz="18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endParaRPr>
            </a:p>
          </p:txBody>
        </p:sp>
        <p:sp>
          <p:nvSpPr>
            <p:cNvPr id="150" name="Google Shape;150;p7"/>
            <p:cNvSpPr/>
            <p:nvPr/>
          </p:nvSpPr>
          <p:spPr>
            <a:xfrm>
              <a:off x="1226275" y="2241150"/>
              <a:ext cx="4474800" cy="690900"/>
            </a:xfrm>
            <a:prstGeom prst="roundRect">
              <a:avLst>
                <a:gd name="adj" fmla="val 5884"/>
              </a:avLst>
            </a:prstGeom>
            <a:solidFill>
              <a:srgbClr val="FFD100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14999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dk2"/>
                </a:buClr>
                <a:buSzPts val="1400"/>
                <a:buFont typeface="Arial"/>
                <a:buNone/>
              </a:pPr>
              <a:r>
                <a:rPr lang="it" sz="1800" b="0" i="0" u="none" strike="noStrike" cap="none">
                  <a:solidFill>
                    <a:schemeClr val="dk1"/>
                  </a:solidFill>
                  <a:latin typeface="Rubik"/>
                  <a:ea typeface="Rubik"/>
                  <a:cs typeface="Rubik"/>
                  <a:sym typeface="Rubik"/>
                </a:rPr>
                <a:t>Azioni docente e studente</a:t>
              </a:r>
              <a:endParaRPr sz="18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endParaRPr>
            </a:p>
          </p:txBody>
        </p:sp>
        <p:sp>
          <p:nvSpPr>
            <p:cNvPr id="151" name="Google Shape;151;p7"/>
            <p:cNvSpPr/>
            <p:nvPr/>
          </p:nvSpPr>
          <p:spPr>
            <a:xfrm>
              <a:off x="5700950" y="2241150"/>
              <a:ext cx="1643700" cy="690900"/>
            </a:xfrm>
            <a:prstGeom prst="roundRect">
              <a:avLst>
                <a:gd name="adj" fmla="val 4150"/>
              </a:avLst>
            </a:prstGeom>
            <a:solidFill>
              <a:srgbClr val="FFD100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it" sz="1800" b="0" i="0" u="none" strike="noStrike" cap="none">
                  <a:solidFill>
                    <a:schemeClr val="dk1"/>
                  </a:solidFill>
                  <a:latin typeface="Rubik"/>
                  <a:ea typeface="Rubik"/>
                  <a:cs typeface="Rubik"/>
                  <a:sym typeface="Rubik"/>
                </a:rPr>
                <a:t>Strumenti necessari</a:t>
              </a:r>
              <a:endParaRPr sz="18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endParaRPr>
            </a:p>
            <a:p>
              <a:pPr marL="0" marR="0" lvl="0" indent="0" algn="l" rtl="0">
                <a:lnSpc>
                  <a:spcPct val="114999"/>
                </a:lnSpc>
                <a:spcBef>
                  <a:spcPts val="1200"/>
                </a:spcBef>
                <a:spcAft>
                  <a:spcPts val="1200"/>
                </a:spcAft>
                <a:buClr>
                  <a:schemeClr val="dk2"/>
                </a:buClr>
                <a:buSzPts val="14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endParaRPr>
            </a:p>
          </p:txBody>
        </p:sp>
      </p:grpSp>
      <p:graphicFrame>
        <p:nvGraphicFramePr>
          <p:cNvPr id="152" name="Google Shape;152;p7"/>
          <p:cNvGraphicFramePr/>
          <p:nvPr>
            <p:extLst>
              <p:ext uri="{D42A27DB-BD31-4B8C-83A1-F6EECF244321}">
                <p14:modId xmlns:p14="http://schemas.microsoft.com/office/powerpoint/2010/main" val="2347556829"/>
              </p:ext>
            </p:extLst>
          </p:nvPr>
        </p:nvGraphicFramePr>
        <p:xfrm>
          <a:off x="206400" y="2306350"/>
          <a:ext cx="7138450" cy="7398186"/>
        </p:xfrm>
        <a:graphic>
          <a:graphicData uri="http://schemas.openxmlformats.org/drawingml/2006/table">
            <a:tbl>
              <a:tblPr>
                <a:noFill/>
                <a:tableStyleId>{C58884BE-26F3-4242-9E6E-1A62B1A45E42}</a:tableStyleId>
              </a:tblPr>
              <a:tblGrid>
                <a:gridCol w="1019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74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3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34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200"/>
                        <a:buFont typeface="Arial"/>
                        <a:buNone/>
                      </a:pPr>
                      <a:r>
                        <a:rPr lang="it" sz="1200" u="none" strike="noStrike" cap="none">
                          <a:solidFill>
                            <a:schemeClr val="dk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Es:</a:t>
                      </a:r>
                      <a:endParaRPr sz="1200" u="none" strike="noStrike" cap="none">
                        <a:solidFill>
                          <a:schemeClr val="dk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200"/>
                        <a:buFont typeface="Arial"/>
                        <a:buNone/>
                      </a:pPr>
                      <a:r>
                        <a:rPr lang="it" sz="1200" u="none" strike="noStrike" cap="none">
                          <a:solidFill>
                            <a:schemeClr val="dk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5min</a:t>
                      </a:r>
                      <a:endParaRPr sz="1200" u="none" strike="noStrike" cap="none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it" sz="1200" u="none" strike="noStrike" cap="none" dirty="0">
                          <a:solidFill>
                            <a:schemeClr val="dk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Racconta, passo dopo passo, come condurre l’attività didattica in classe, come traccia per l’erogazione e come stimolo per permettere ad altri di ripetere l’esperienza.</a:t>
                      </a:r>
                      <a:endParaRPr sz="1200" u="none" strike="noStrike" cap="none" dirty="0">
                        <a:solidFill>
                          <a:schemeClr val="lt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200"/>
                        <a:buFont typeface="Arial"/>
                        <a:buNone/>
                      </a:pPr>
                      <a:endParaRPr sz="1200" u="none" strike="noStrike" cap="none" dirty="0">
                        <a:solidFill>
                          <a:schemeClr val="dk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200"/>
                        <a:buFont typeface="Arial"/>
                        <a:buNone/>
                      </a:pPr>
                      <a:r>
                        <a:rPr lang="it" sz="1200" u="none" strike="noStrike" cap="none" dirty="0">
                          <a:solidFill>
                            <a:schemeClr val="dk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Azioni dei partecipanti:</a:t>
                      </a:r>
                      <a:endParaRPr sz="1200" u="none" strike="noStrike" cap="none" dirty="0">
                        <a:solidFill>
                          <a:schemeClr val="dk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200"/>
                        <a:buFont typeface="Arial"/>
                        <a:buNone/>
                      </a:pPr>
                      <a:endParaRPr sz="1200" u="none" strike="noStrike" cap="none" dirty="0">
                        <a:solidFill>
                          <a:schemeClr val="dk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200"/>
                        <a:buFont typeface="Arial"/>
                        <a:buNone/>
                      </a:pPr>
                      <a:r>
                        <a:rPr lang="it" sz="1200" u="none" strike="noStrike" cap="none">
                          <a:solidFill>
                            <a:schemeClr val="dk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Azioni del facilitatore:</a:t>
                      </a:r>
                      <a:endParaRPr sz="1200" u="none" strike="noStrike" cap="none">
                        <a:solidFill>
                          <a:schemeClr val="dk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200" u="none" strike="noStrike" cap="none" dirty="0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200"/>
                        <a:buFont typeface="Arial"/>
                        <a:buNone/>
                      </a:pPr>
                      <a:r>
                        <a:rPr lang="it" sz="1200" u="none" strike="noStrike" cap="none">
                          <a:solidFill>
                            <a:schemeClr val="dk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Esempio:</a:t>
                      </a:r>
                      <a:endParaRPr sz="1200" u="none" strike="noStrike" cap="none">
                        <a:solidFill>
                          <a:schemeClr val="dk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200"/>
                        <a:buFont typeface="Arial"/>
                        <a:buNone/>
                      </a:pPr>
                      <a:r>
                        <a:rPr lang="it" sz="1200" u="none" strike="noStrike" cap="none">
                          <a:solidFill>
                            <a:schemeClr val="dk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Cartellone, Post-it, Pennarelli</a:t>
                      </a:r>
                      <a:endParaRPr sz="1200" u="none" strike="noStrike" cap="none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4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200" u="none" strike="noStrike" cap="none" dirty="0">
                          <a:latin typeface="Rubik"/>
                          <a:ea typeface="Rubik"/>
                          <a:cs typeface="Rubik"/>
                          <a:sym typeface="Rubik"/>
                        </a:rPr>
                        <a:t>10 min</a:t>
                      </a:r>
                      <a:endParaRPr sz="1200" u="none" strike="noStrike" cap="none" dirty="0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it" dirty="0">
                          <a:solidFill>
                            <a:schemeClr val="dk1"/>
                          </a:solidFill>
                        </a:rPr>
                        <a:t> </a:t>
                      </a:r>
                      <a:r>
                        <a:rPr lang="it" sz="1200" dirty="0">
                          <a:solidFill>
                            <a:schemeClr val="dk1"/>
                          </a:solidFill>
                          <a:latin typeface="Rubik"/>
                          <a:cs typeface="Rubik"/>
                          <a:sym typeface="Rubik"/>
                        </a:rPr>
                        <a:t>Discussione in grande gruppo sulla scelta dell’animale da rappresentare ( un animale diverso per ogni bambino)</a:t>
                      </a:r>
                      <a:endParaRPr dirty="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200" u="none" strike="noStrike" cap="none" dirty="0">
                          <a:latin typeface="Rubik"/>
                          <a:ea typeface="Rubik"/>
                          <a:cs typeface="Rubik"/>
                          <a:sym typeface="Rubik"/>
                        </a:rPr>
                        <a:t>LIM per scrivere le varie scelte emerse</a:t>
                      </a:r>
                      <a:endParaRPr sz="1200" u="none" strike="noStrike" cap="none" dirty="0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34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200" u="none" strike="noStrike" cap="none" dirty="0">
                          <a:latin typeface="Rubik"/>
                          <a:ea typeface="Rubik"/>
                          <a:cs typeface="Rubik"/>
                          <a:sym typeface="Rubik"/>
                        </a:rPr>
                        <a:t>1h e 30min</a:t>
                      </a:r>
                      <a:endParaRPr sz="1200" u="none" strike="noStrike" cap="none" dirty="0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200" u="none" strike="noStrike" cap="none" dirty="0">
                          <a:latin typeface="Rubik"/>
                          <a:ea typeface="Rubik"/>
                          <a:cs typeface="Rubik"/>
                          <a:sym typeface="Rubik"/>
                        </a:rPr>
                        <a:t>Consegnare il materiale necessario per rappresentare l’animale scelto</a:t>
                      </a:r>
                      <a:endParaRPr sz="1200" u="none" strike="noStrike" cap="none" dirty="0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200" u="none" strike="noStrike" cap="none" dirty="0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200" u="none" strike="noStrike" cap="none" dirty="0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200" u="none" strike="noStrike" cap="none" dirty="0">
                          <a:latin typeface="Rubik"/>
                          <a:ea typeface="Rubik"/>
                          <a:cs typeface="Rubik"/>
                          <a:sym typeface="Rubik"/>
                        </a:rPr>
                        <a:t>Fogli F2 o F4 e colori</a:t>
                      </a:r>
                      <a:endParaRPr sz="1200" u="none" strike="noStrike" cap="none" dirty="0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34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200" u="none" strike="noStrike" cap="none" dirty="0">
                          <a:latin typeface="Rubik"/>
                          <a:ea typeface="Rubik"/>
                          <a:cs typeface="Rubik"/>
                          <a:sym typeface="Rubik"/>
                        </a:rPr>
                        <a:t>15 min</a:t>
                      </a:r>
                      <a:endParaRPr sz="1200" u="none" strike="noStrike" cap="none" dirty="0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200" u="none" strike="noStrike" cap="none" dirty="0">
                          <a:latin typeface="Rubik"/>
                          <a:ea typeface="Rubik"/>
                          <a:cs typeface="Rubik"/>
                          <a:sym typeface="Rubik"/>
                        </a:rPr>
                        <a:t>Mostrare ai bambini come costruire un circuito elettrico</a:t>
                      </a:r>
                      <a:endParaRPr sz="1200" u="none" strike="noStrike" cap="none" dirty="0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200" u="none" strike="noStrike" cap="none" dirty="0">
                          <a:latin typeface="Rubik"/>
                          <a:ea typeface="Rubik"/>
                          <a:cs typeface="Rubik"/>
                          <a:sym typeface="Rubik"/>
                        </a:rPr>
                        <a:t>Filo di rame, LED colorati, foglio F2 o F4, batteria 3V</a:t>
                      </a:r>
                      <a:endParaRPr sz="1200" u="none" strike="noStrike" cap="none" dirty="0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34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200" u="none" strike="noStrike" cap="none" dirty="0">
                          <a:latin typeface="Rubik"/>
                          <a:ea typeface="Rubik"/>
                          <a:cs typeface="Rubik"/>
                          <a:sym typeface="Rubik"/>
                        </a:rPr>
                        <a:t>1h </a:t>
                      </a:r>
                      <a:endParaRPr sz="1200" u="none" strike="noStrike" cap="none" dirty="0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200" u="none" strike="noStrike" cap="none" dirty="0">
                          <a:latin typeface="Rubik"/>
                          <a:ea typeface="Rubik"/>
                          <a:cs typeface="Rubik"/>
                          <a:sym typeface="Rubik"/>
                        </a:rPr>
                        <a:t>Disporre i bambini ad isole e consegnare loro il materiale necessario per costruire il circuito</a:t>
                      </a:r>
                      <a:endParaRPr sz="1200" u="none" strike="noStrike" cap="none" dirty="0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tabLst/>
                        <a:defRPr/>
                      </a:pPr>
                      <a:r>
                        <a:rPr lang="it-IT" sz="1200" u="none" strike="noStrike" cap="none" dirty="0">
                          <a:latin typeface="Rubik"/>
                          <a:ea typeface="Rubik"/>
                          <a:cs typeface="Rubik"/>
                          <a:sym typeface="Rubik"/>
                        </a:rPr>
                        <a:t>Filo di rame, LED colorati, foglio F2 o F4, batteria 3V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200" u="none" strike="noStrike" cap="none" dirty="0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34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200" u="none" strike="noStrike" cap="none" dirty="0">
                          <a:latin typeface="Rubik"/>
                          <a:ea typeface="Rubik"/>
                          <a:cs typeface="Rubik"/>
                          <a:sym typeface="Rubik"/>
                        </a:rPr>
                        <a:t>15 min</a:t>
                      </a:r>
                      <a:endParaRPr sz="1200" u="none" strike="noStrike" cap="none" dirty="0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200" u="none" strike="noStrike" cap="none" dirty="0">
                          <a:latin typeface="Rubik"/>
                          <a:ea typeface="Rubik"/>
                          <a:cs typeface="Rubik"/>
                          <a:sym typeface="Rubik"/>
                        </a:rPr>
                        <a:t>Discussione in grande gruppo per fornire feedback sull’attività e per svolgere l’autovalutazione dello studente rispetto alle attività svolte</a:t>
                      </a:r>
                      <a:endParaRPr sz="1200" u="none" strike="noStrike" cap="none" dirty="0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200" u="none" strike="noStrike" cap="none" dirty="0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53" name="Google Shape;153;p7"/>
          <p:cNvSpPr/>
          <p:nvPr/>
        </p:nvSpPr>
        <p:spPr>
          <a:xfrm>
            <a:off x="1885375" y="720625"/>
            <a:ext cx="4399200" cy="690900"/>
          </a:xfrm>
          <a:prstGeom prst="roundRect">
            <a:avLst>
              <a:gd name="adj" fmla="val 16667"/>
            </a:avLst>
          </a:prstGeom>
          <a:solidFill>
            <a:srgbClr val="008FD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it" sz="3000" b="0" i="0" u="none" strike="noStrike" cap="none">
                <a:solidFill>
                  <a:schemeClr val="lt1"/>
                </a:solidFill>
                <a:latin typeface="Rubik Light"/>
                <a:ea typeface="Rubik Light"/>
                <a:cs typeface="Rubik Light"/>
                <a:sym typeface="Rubik Light"/>
              </a:rPr>
              <a:t>Scaletta</a:t>
            </a:r>
            <a:endParaRPr sz="3000" b="0" i="0" u="none" strike="noStrike" cap="none">
              <a:solidFill>
                <a:schemeClr val="lt1"/>
              </a:solidFill>
              <a:latin typeface="Rubik Light"/>
              <a:ea typeface="Rubik Light"/>
              <a:cs typeface="Rubik Light"/>
              <a:sym typeface="Rubik Light"/>
            </a:endParaRPr>
          </a:p>
        </p:txBody>
      </p:sp>
      <p:pic>
        <p:nvPicPr>
          <p:cNvPr id="154" name="Google Shape;154;p7"/>
          <p:cNvPicPr preferRelativeResize="0"/>
          <p:nvPr/>
        </p:nvPicPr>
        <p:blipFill rotWithShape="1">
          <a:blip r:embed="rId3">
            <a:alphaModFix/>
          </a:blip>
          <a:srcRect t="1968" b="1968"/>
          <a:stretch/>
        </p:blipFill>
        <p:spPr>
          <a:xfrm>
            <a:off x="1275113" y="720003"/>
            <a:ext cx="529175" cy="6921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9"/>
          <p:cNvSpPr/>
          <p:nvPr/>
        </p:nvSpPr>
        <p:spPr>
          <a:xfrm flipH="1">
            <a:off x="-54" y="477377"/>
            <a:ext cx="2818839" cy="2333370"/>
          </a:xfrm>
          <a:custGeom>
            <a:avLst/>
            <a:gdLst/>
            <a:ahLst/>
            <a:cxnLst/>
            <a:rect l="l" t="t" r="r" b="b"/>
            <a:pathLst>
              <a:path w="72024" h="60286" extrusionOk="0">
                <a:moveTo>
                  <a:pt x="72024" y="787"/>
                </a:moveTo>
                <a:cubicBezTo>
                  <a:pt x="65065" y="-952"/>
                  <a:pt x="55316" y="170"/>
                  <a:pt x="51147" y="6007"/>
                </a:cubicBezTo>
                <a:cubicBezTo>
                  <a:pt x="46189" y="12948"/>
                  <a:pt x="50448" y="23825"/>
                  <a:pt x="45928" y="31059"/>
                </a:cubicBezTo>
                <a:cubicBezTo>
                  <a:pt x="38519" y="42915"/>
                  <a:pt x="14839" y="32448"/>
                  <a:pt x="5741" y="43063"/>
                </a:cubicBezTo>
                <a:cubicBezTo>
                  <a:pt x="1803" y="47658"/>
                  <a:pt x="5741" y="58371"/>
                  <a:pt x="0" y="60286"/>
                </a:cubicBezTo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9"/>
          <p:cNvSpPr/>
          <p:nvPr/>
        </p:nvSpPr>
        <p:spPr>
          <a:xfrm>
            <a:off x="720000" y="2130625"/>
            <a:ext cx="6120000" cy="1022400"/>
          </a:xfrm>
          <a:prstGeom prst="roundRect">
            <a:avLst>
              <a:gd name="adj" fmla="val 8646"/>
            </a:avLst>
          </a:prstGeom>
          <a:solidFill>
            <a:srgbClr val="008FD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4999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ts val="1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61" name="Google Shape;161;p9"/>
          <p:cNvSpPr/>
          <p:nvPr/>
        </p:nvSpPr>
        <p:spPr>
          <a:xfrm rot="639579">
            <a:off x="86998" y="8867995"/>
            <a:ext cx="7385666" cy="1721629"/>
          </a:xfrm>
          <a:custGeom>
            <a:avLst/>
            <a:gdLst/>
            <a:ahLst/>
            <a:cxnLst/>
            <a:rect l="l" t="t" r="r" b="b"/>
            <a:pathLst>
              <a:path w="260221" h="68861" extrusionOk="0">
                <a:moveTo>
                  <a:pt x="0" y="68830"/>
                </a:moveTo>
                <a:cubicBezTo>
                  <a:pt x="1695" y="68232"/>
                  <a:pt x="-2768" y="70623"/>
                  <a:pt x="10167" y="65240"/>
                </a:cubicBezTo>
                <a:cubicBezTo>
                  <a:pt x="23102" y="59857"/>
                  <a:pt x="56339" y="39144"/>
                  <a:pt x="77609" y="36534"/>
                </a:cubicBezTo>
                <a:cubicBezTo>
                  <a:pt x="98879" y="33924"/>
                  <a:pt x="118507" y="53236"/>
                  <a:pt x="137788" y="49582"/>
                </a:cubicBezTo>
                <a:cubicBezTo>
                  <a:pt x="157070" y="45929"/>
                  <a:pt x="175314" y="18353"/>
                  <a:pt x="193298" y="14613"/>
                </a:cubicBezTo>
                <a:cubicBezTo>
                  <a:pt x="211283" y="10873"/>
                  <a:pt x="234541" y="29576"/>
                  <a:pt x="245695" y="27140"/>
                </a:cubicBezTo>
                <a:cubicBezTo>
                  <a:pt x="256849" y="24705"/>
                  <a:pt x="257800" y="4523"/>
                  <a:pt x="260221" y="0"/>
                </a:cubicBezTo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9"/>
          <p:cNvSpPr/>
          <p:nvPr/>
        </p:nvSpPr>
        <p:spPr>
          <a:xfrm>
            <a:off x="719525" y="1169625"/>
            <a:ext cx="6134700" cy="6027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it" sz="3000" b="0" i="0" u="none" strike="noStrike" cap="none">
                <a:solidFill>
                  <a:srgbClr val="008FD2"/>
                </a:solidFill>
                <a:latin typeface="Rubik"/>
                <a:ea typeface="Rubik"/>
                <a:cs typeface="Rubik"/>
                <a:sym typeface="Rubik"/>
              </a:rPr>
              <a:t>Condivisione di materiali prodotti</a:t>
            </a:r>
            <a:endParaRPr sz="3000" b="0" i="0" u="none" strike="noStrike" cap="none">
              <a:solidFill>
                <a:srgbClr val="008FD2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63" name="Google Shape;163;p9"/>
          <p:cNvSpPr/>
          <p:nvPr/>
        </p:nvSpPr>
        <p:spPr>
          <a:xfrm>
            <a:off x="720000" y="2452175"/>
            <a:ext cx="6120000" cy="7267800"/>
          </a:xfrm>
          <a:prstGeom prst="roundRect">
            <a:avLst>
              <a:gd name="adj" fmla="val 1461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it" sz="1200" b="0" i="0" u="none" strike="noStrike" cap="none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Puoi utilizzare questa slide (o crearne una ad hoc) per valorizzare e condividere al meglio l’esperienza inserendo foto, testi, screenshot, immagini, risorse utili.</a:t>
            </a:r>
            <a:endParaRPr sz="1200" b="0" i="0" u="none" strike="noStrike" cap="none" dirty="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it" sz="1200" b="0" i="0" u="none" strike="noStrike" cap="none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Esempio:</a:t>
            </a:r>
            <a:endParaRPr sz="1200" b="0" i="0" u="none" strike="noStrike" cap="none" dirty="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ubik"/>
              <a:buChar char="●"/>
            </a:pPr>
            <a:r>
              <a:rPr lang="it" sz="1200" b="0" i="0" u="none" strike="noStrike" cap="none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griglie di valutazione o questionari di gradimento utilizzati </a:t>
            </a:r>
            <a:endParaRPr sz="1200" b="0" i="0" u="none" strike="noStrike" cap="none" dirty="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ubik"/>
              <a:buChar char="●"/>
            </a:pPr>
            <a:r>
              <a:rPr lang="it" sz="1200" b="0" i="0" u="none" strike="noStrike" cap="none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raccolta di lavori prodotti dagli studenti</a:t>
            </a:r>
            <a:endParaRPr sz="1200" b="0" i="0" u="none" strike="noStrike" cap="none" dirty="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ubik"/>
              <a:buChar char="●"/>
            </a:pPr>
            <a:r>
              <a:rPr lang="it" sz="1200" b="0" i="0" u="none" strike="noStrike" cap="none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foto significative</a:t>
            </a:r>
            <a:endParaRPr sz="1200" b="0" i="0" u="none" strike="noStrike" cap="none" dirty="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ubik"/>
              <a:buChar char="●"/>
            </a:pPr>
            <a:r>
              <a:rPr lang="it" sz="1200" b="0" i="0" u="none" strike="noStrike" cap="none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…</a:t>
            </a:r>
            <a:endParaRPr sz="1200" b="0" i="0" u="none" strike="noStrike" cap="none" dirty="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it" sz="1200" b="0" i="0" u="none" strike="noStrike" cap="none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Attenzione: non è possibile caricare immagini che raffigurino persone riconoscibili, i contenuti che non rispettano questa condizione verranno rimossi.</a:t>
            </a:r>
            <a:endParaRPr sz="1200" b="0" i="0" u="none" strike="noStrike" cap="none" dirty="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marR="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 dirty="0">
              <a:solidFill>
                <a:srgbClr val="1D1B33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164" name="Google Shape;164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12286" y="0"/>
            <a:ext cx="1535428" cy="1169300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9"/>
          <p:cNvSpPr txBox="1"/>
          <p:nvPr/>
        </p:nvSpPr>
        <p:spPr>
          <a:xfrm rot="-5400000">
            <a:off x="-2514450" y="5038950"/>
            <a:ext cx="5543400" cy="3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it" sz="2300" b="0" i="0" u="none" strike="noStrike" cap="none">
                <a:solidFill>
                  <a:srgbClr val="D9D9D9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DOPO la sperimentazione</a:t>
            </a:r>
            <a:endParaRPr sz="2300" b="0" i="0" u="none" strike="noStrike" cap="none">
              <a:solidFill>
                <a:srgbClr val="D9D9D9"/>
              </a:solidFill>
              <a:latin typeface="Comfortaa Medium"/>
              <a:ea typeface="Comfortaa Medium"/>
              <a:cs typeface="Comfortaa Medium"/>
              <a:sym typeface="Comfortaa Medium"/>
            </a:endParaRPr>
          </a:p>
        </p:txBody>
      </p:sp>
      <p:pic>
        <p:nvPicPr>
          <p:cNvPr id="7" name="Immagine 6" descr="Immagine che contiene testo, Arte bambini, disegno, carta&#10;&#10;Descrizione generata automaticamente">
            <a:extLst>
              <a:ext uri="{FF2B5EF4-FFF2-40B4-BE49-F238E27FC236}">
                <a16:creationId xmlns:a16="http://schemas.microsoft.com/office/drawing/2014/main" id="{51956549-635D-B35D-D9F5-5458E79C993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2900" r="6230" b="23284"/>
          <a:stretch/>
        </p:blipFill>
        <p:spPr>
          <a:xfrm rot="16200000">
            <a:off x="1917642" y="5465207"/>
            <a:ext cx="3158152" cy="4659826"/>
          </a:xfrm>
          <a:prstGeom prst="rect">
            <a:avLst/>
          </a:prstGeom>
        </p:spPr>
      </p:pic>
      <p:pic>
        <p:nvPicPr>
          <p:cNvPr id="9" name="Immagine 8" descr="Immagine che contiene testo, disegno, Arte bambini, arte&#10;&#10;Descrizione generata automaticamente">
            <a:extLst>
              <a:ext uri="{FF2B5EF4-FFF2-40B4-BE49-F238E27FC236}">
                <a16:creationId xmlns:a16="http://schemas.microsoft.com/office/drawing/2014/main" id="{86E3D9B8-93DC-D2D5-3D7B-DA8EAF7CE7D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1020" t="385" r="15284"/>
          <a:stretch/>
        </p:blipFill>
        <p:spPr>
          <a:xfrm>
            <a:off x="3670173" y="4028883"/>
            <a:ext cx="3239886" cy="2337147"/>
          </a:xfrm>
          <a:prstGeom prst="rect">
            <a:avLst/>
          </a:prstGeom>
        </p:spPr>
      </p:pic>
      <p:pic>
        <p:nvPicPr>
          <p:cNvPr id="11" name="Immagine 10" descr="Immagine che contiene testo, disegno, Arte bambini, calligrafia&#10;&#10;Descrizione generata automaticamente">
            <a:extLst>
              <a:ext uri="{FF2B5EF4-FFF2-40B4-BE49-F238E27FC236}">
                <a16:creationId xmlns:a16="http://schemas.microsoft.com/office/drawing/2014/main" id="{E35A181E-4D53-CB06-9DA3-9A5E12BB063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5750" r="3114" b="15141"/>
          <a:stretch/>
        </p:blipFill>
        <p:spPr>
          <a:xfrm rot="16379858">
            <a:off x="1143074" y="3660680"/>
            <a:ext cx="2188744" cy="289507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0" name="Google Shape;170;p12"/>
          <p:cNvGrpSpPr/>
          <p:nvPr/>
        </p:nvGrpSpPr>
        <p:grpSpPr>
          <a:xfrm>
            <a:off x="719991" y="1311425"/>
            <a:ext cx="6119859" cy="7473802"/>
            <a:chOff x="425550" y="1311425"/>
            <a:chExt cx="6708900" cy="7473802"/>
          </a:xfrm>
        </p:grpSpPr>
        <p:sp>
          <p:nvSpPr>
            <p:cNvPr id="171" name="Google Shape;171;p12"/>
            <p:cNvSpPr/>
            <p:nvPr/>
          </p:nvSpPr>
          <p:spPr>
            <a:xfrm>
              <a:off x="720000" y="1311425"/>
              <a:ext cx="6120000" cy="848100"/>
            </a:xfrm>
            <a:prstGeom prst="roundRect">
              <a:avLst>
                <a:gd name="adj" fmla="val 16667"/>
              </a:avLst>
            </a:prstGeom>
            <a:solidFill>
              <a:srgbClr val="D1008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852"/>
                <a:buFont typeface="Arial"/>
                <a:buNone/>
              </a:pPr>
              <a:r>
                <a:rPr lang="it" sz="3000" b="0" i="0" u="none" strike="noStrike" cap="none">
                  <a:solidFill>
                    <a:schemeClr val="lt1"/>
                  </a:solidFill>
                  <a:latin typeface="Rubik Light"/>
                  <a:ea typeface="Rubik Light"/>
                  <a:cs typeface="Rubik Light"/>
                  <a:sym typeface="Rubik Light"/>
                </a:rPr>
                <a:t>Consigli e note</a:t>
              </a:r>
              <a:endParaRPr sz="3000" b="0" i="0" u="none" strike="noStrike" cap="non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endParaRPr>
            </a:p>
          </p:txBody>
        </p:sp>
        <p:sp>
          <p:nvSpPr>
            <p:cNvPr id="172" name="Google Shape;172;p12"/>
            <p:cNvSpPr/>
            <p:nvPr/>
          </p:nvSpPr>
          <p:spPr>
            <a:xfrm>
              <a:off x="425550" y="2064027"/>
              <a:ext cx="6708900" cy="6721200"/>
            </a:xfrm>
            <a:prstGeom prst="roundRect">
              <a:avLst>
                <a:gd name="adj" fmla="val 3201"/>
              </a:avLst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it" sz="1200" b="0" i="0" u="none" strike="noStrike" cap="none" dirty="0">
                  <a:solidFill>
                    <a:srgbClr val="000000"/>
                  </a:solidFill>
                  <a:latin typeface="Rubik"/>
                  <a:ea typeface="Rubik"/>
                  <a:cs typeface="Rubik"/>
                  <a:sym typeface="Rubik"/>
                </a:rPr>
                <a:t>Scrivi qui i consigli che daresti ai tuoi colleghi. Puoi anche i</a:t>
              </a:r>
              <a:r>
                <a:rPr lang="it" sz="1200" b="0" i="0" u="none" strike="noStrike" cap="none" dirty="0">
                  <a:solidFill>
                    <a:schemeClr val="dk1"/>
                  </a:solidFill>
                  <a:latin typeface="Rubik"/>
                  <a:ea typeface="Rubik"/>
                  <a:cs typeface="Rubik"/>
                  <a:sym typeface="Rubik"/>
                </a:rPr>
                <a:t>ndicare idee, libri, siti web e app che consiglieresti per rendere l’attività incredibile.</a:t>
              </a: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lang="it" sz="1200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it" sz="1200" b="0" i="0" u="none" strike="noStrike" cap="none" dirty="0">
                  <a:solidFill>
                    <a:schemeClr val="dk1"/>
                  </a:solidFill>
                  <a:latin typeface="Rubik"/>
                  <a:ea typeface="Rubik"/>
                  <a:cs typeface="Rubik"/>
                  <a:sym typeface="Rubik"/>
                </a:rPr>
                <a:t>Il consiglio per migliorare l’attività potrebbe essere quello di aggiungere una lampadina che non è collegata al circuito per far si che si accenda solo quella che indica se si tratta si un animale carnivoro, erbivoro o onnivoro.</a:t>
              </a:r>
              <a:endParaRPr sz="1200" b="0" i="0" u="none" strike="noStrike" cap="none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endParaRPr>
            </a:p>
          </p:txBody>
        </p:sp>
      </p:grpSp>
      <p:sp>
        <p:nvSpPr>
          <p:cNvPr id="173" name="Google Shape;173;p12"/>
          <p:cNvSpPr/>
          <p:nvPr/>
        </p:nvSpPr>
        <p:spPr>
          <a:xfrm>
            <a:off x="3989575" y="7509725"/>
            <a:ext cx="2983200" cy="2610000"/>
          </a:xfrm>
          <a:prstGeom prst="roundRect">
            <a:avLst>
              <a:gd name="adj" fmla="val 9381"/>
            </a:avLst>
          </a:prstGeom>
          <a:solidFill>
            <a:schemeClr val="lt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1D1B33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1D1B33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1D1B33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174" name="Google Shape;174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138776">
            <a:off x="3677757" y="7239890"/>
            <a:ext cx="806064" cy="773114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12"/>
          <p:cNvSpPr txBox="1"/>
          <p:nvPr/>
        </p:nvSpPr>
        <p:spPr>
          <a:xfrm>
            <a:off x="4467475" y="7777700"/>
            <a:ext cx="2027400" cy="3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" sz="18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POST-IT</a:t>
            </a:r>
            <a:endParaRPr sz="1800" b="0" i="0" u="none" strike="noStrike" cap="non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176" name="Google Shape;176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12286" y="0"/>
            <a:ext cx="1535428" cy="1169300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12"/>
          <p:cNvSpPr txBox="1"/>
          <p:nvPr/>
        </p:nvSpPr>
        <p:spPr>
          <a:xfrm rot="-5400000">
            <a:off x="-2514450" y="5038950"/>
            <a:ext cx="5543400" cy="3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it" sz="2300" b="0" i="0" u="none" strike="noStrike" cap="none">
                <a:solidFill>
                  <a:srgbClr val="D9D9D9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DOPO la sperimentazione</a:t>
            </a:r>
            <a:endParaRPr sz="2300" b="0" i="0" u="none" strike="noStrike" cap="none">
              <a:solidFill>
                <a:srgbClr val="D9D9D9"/>
              </a:solidFill>
              <a:latin typeface="Comfortaa Medium"/>
              <a:ea typeface="Comfortaa Medium"/>
              <a:cs typeface="Comfortaa Medium"/>
              <a:sym typeface="Comfortaa Medium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729</Words>
  <Application>Microsoft Office PowerPoint</Application>
  <PresentationFormat>Personalizzato</PresentationFormat>
  <Paragraphs>166</Paragraphs>
  <Slides>10</Slides>
  <Notes>10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7" baseType="lpstr">
      <vt:lpstr>Oswald</vt:lpstr>
      <vt:lpstr>Rubik Medium</vt:lpstr>
      <vt:lpstr>Comfortaa Medium</vt:lpstr>
      <vt:lpstr>Rubik Light</vt:lpstr>
      <vt:lpstr>Rubik</vt:lpstr>
      <vt:lpstr>Arial</vt:lpstr>
      <vt:lpstr>Simple Light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Ilenia Bonazzo</dc:creator>
  <cp:lastModifiedBy>Ilenia Bonazzo</cp:lastModifiedBy>
  <cp:revision>3</cp:revision>
  <dcterms:modified xsi:type="dcterms:W3CDTF">2026-05-06T12:27:34Z</dcterms:modified>
</cp:coreProperties>
</file>