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10439400" cx="7559675"/>
  <p:notesSz cx="6858000" cy="9144000"/>
  <p:embeddedFontLst>
    <p:embeddedFont>
      <p:font typeface="Rubik Medium"/>
      <p:regular r:id="rId18"/>
      <p:bold r:id="rId19"/>
      <p:italic r:id="rId20"/>
      <p:boldItalic r:id="rId21"/>
    </p:embeddedFont>
    <p:embeddedFont>
      <p:font typeface="Rubik Light"/>
      <p:regular r:id="rId22"/>
      <p:bold r:id="rId23"/>
      <p:italic r:id="rId24"/>
      <p:boldItalic r:id="rId25"/>
    </p:embeddedFont>
    <p:embeddedFont>
      <p:font typeface="Rubik"/>
      <p:regular r:id="rId26"/>
      <p:bold r:id="rId27"/>
      <p:italic r:id="rId28"/>
      <p:boldItalic r:id="rId29"/>
    </p:embeddedFont>
    <p:embeddedFont>
      <p:font typeface="Oswald"/>
      <p:regular r:id="rId30"/>
      <p:bold r:id="rId31"/>
    </p:embeddedFont>
    <p:embeddedFont>
      <p:font typeface="Comfortaa Medium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54">
          <p15:clr>
            <a:srgbClr val="A4A3A4"/>
          </p15:clr>
        </p15:guide>
        <p15:guide id="2" pos="2381">
          <p15:clr>
            <a:srgbClr val="A4A3A4"/>
          </p15:clr>
        </p15:guide>
        <p15:guide id="3" orient="horz" pos="6123">
          <p15:clr>
            <a:srgbClr val="747775"/>
          </p15:clr>
        </p15:guide>
        <p15:guide id="4" pos="454">
          <p15:clr>
            <a:srgbClr val="747775"/>
          </p15:clr>
        </p15:guide>
        <p15:guide id="5" pos="4309">
          <p15:clr>
            <a:srgbClr val="747775"/>
          </p15:clr>
        </p15:guide>
      </p15:sldGuideLst>
    </p:ext>
    <p:ext uri="GoogleSlidesCustomDataVersion2">
      <go:slidesCustomData xmlns:go="http://customooxmlschemas.google.com/" r:id="rId34" roundtripDataSignature="AMtx7mgsP5V0HUbwX1ecA1aJWamz+iGk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2E70BE7-811D-4D7B-B390-971497D33243}">
  <a:tblStyle styleId="{72E70BE7-811D-4D7B-B390-971497D3324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54" orient="horz"/>
        <p:guide pos="2381"/>
        <p:guide pos="6123" orient="horz"/>
        <p:guide pos="454"/>
        <p:guide pos="430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ubikMedium-italic.fntdata"/><Relationship Id="rId22" Type="http://schemas.openxmlformats.org/officeDocument/2006/relationships/font" Target="fonts/RubikLight-regular.fntdata"/><Relationship Id="rId21" Type="http://schemas.openxmlformats.org/officeDocument/2006/relationships/font" Target="fonts/RubikMedium-boldItalic.fntdata"/><Relationship Id="rId24" Type="http://schemas.openxmlformats.org/officeDocument/2006/relationships/font" Target="fonts/RubikLight-italic.fntdata"/><Relationship Id="rId23" Type="http://schemas.openxmlformats.org/officeDocument/2006/relationships/font" Target="fonts/Rubik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ubik-regular.fntdata"/><Relationship Id="rId25" Type="http://schemas.openxmlformats.org/officeDocument/2006/relationships/font" Target="fonts/RubikLight-boldItalic.fntdata"/><Relationship Id="rId28" Type="http://schemas.openxmlformats.org/officeDocument/2006/relationships/font" Target="fonts/Rubik-italic.fntdata"/><Relationship Id="rId27" Type="http://schemas.openxmlformats.org/officeDocument/2006/relationships/font" Target="fonts/Rubik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ubik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swald-bold.fntdata"/><Relationship Id="rId30" Type="http://schemas.openxmlformats.org/officeDocument/2006/relationships/font" Target="fonts/Oswald-regular.fntdata"/><Relationship Id="rId11" Type="http://schemas.openxmlformats.org/officeDocument/2006/relationships/slide" Target="slides/slide5.xml"/><Relationship Id="rId33" Type="http://schemas.openxmlformats.org/officeDocument/2006/relationships/font" Target="fonts/ComfortaaMedium-bold.fntdata"/><Relationship Id="rId10" Type="http://schemas.openxmlformats.org/officeDocument/2006/relationships/slide" Target="slides/slide4.xml"/><Relationship Id="rId32" Type="http://schemas.openxmlformats.org/officeDocument/2006/relationships/font" Target="fonts/ComfortaaMedium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RubikMedium-bold.fntdata"/><Relationship Id="rId18" Type="http://schemas.openxmlformats.org/officeDocument/2006/relationships/font" Target="fonts/RubikMedium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87766" y="685800"/>
            <a:ext cx="2483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2187575" y="685800"/>
            <a:ext cx="24828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/>
              <a:t>Link al flusso di lavoro: https://miro.com/app/board/uXjVLcx7Fko=/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/>
          <p:nvPr>
            <p:ph idx="2" type="sldImg"/>
          </p:nvPr>
        </p:nvSpPr>
        <p:spPr>
          <a:xfrm>
            <a:off x="2187575" y="685800"/>
            <a:ext cx="24828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4671f71cf_0_22:notes"/>
          <p:cNvSpPr/>
          <p:nvPr>
            <p:ph idx="2" type="sldImg"/>
          </p:nvPr>
        </p:nvSpPr>
        <p:spPr>
          <a:xfrm>
            <a:off x="2187575" y="685800"/>
            <a:ext cx="24828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304671f71c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/>
          <p:nvPr>
            <p:ph idx="2" type="sldImg"/>
          </p:nvPr>
        </p:nvSpPr>
        <p:spPr>
          <a:xfrm>
            <a:off x="2187575" y="685800"/>
            <a:ext cx="24828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/>
          <p:nvPr>
            <p:ph idx="2" type="sldImg"/>
          </p:nvPr>
        </p:nvSpPr>
        <p:spPr>
          <a:xfrm>
            <a:off x="2187575" y="685800"/>
            <a:ext cx="24828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6bd2a7e5f_0_23:notes"/>
          <p:cNvSpPr/>
          <p:nvPr>
            <p:ph idx="2" type="sldImg"/>
          </p:nvPr>
        </p:nvSpPr>
        <p:spPr>
          <a:xfrm>
            <a:off x="2187575" y="685800"/>
            <a:ext cx="24828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306bd2a7e5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/>
          <p:nvPr>
            <p:ph idx="2" type="sldImg"/>
          </p:nvPr>
        </p:nvSpPr>
        <p:spPr>
          <a:xfrm>
            <a:off x="2187575" y="685800"/>
            <a:ext cx="24828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/>
          <p:nvPr>
            <p:ph idx="2" type="sldImg"/>
          </p:nvPr>
        </p:nvSpPr>
        <p:spPr>
          <a:xfrm>
            <a:off x="2187575" y="685800"/>
            <a:ext cx="24828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/>
          <p:nvPr>
            <p:ph idx="2" type="sldImg"/>
          </p:nvPr>
        </p:nvSpPr>
        <p:spPr>
          <a:xfrm>
            <a:off x="2187575" y="685800"/>
            <a:ext cx="24828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/>
          <p:nvPr>
            <p:ph idx="2" type="sldImg"/>
          </p:nvPr>
        </p:nvSpPr>
        <p:spPr>
          <a:xfrm>
            <a:off x="2187575" y="685800"/>
            <a:ext cx="24828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/>
          <p:nvPr>
            <p:ph idx="2" type="sldImg"/>
          </p:nvPr>
        </p:nvSpPr>
        <p:spPr>
          <a:xfrm>
            <a:off x="2187575" y="685800"/>
            <a:ext cx="24828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257705" y="903288"/>
            <a:ext cx="7044600" cy="11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257705" y="2339232"/>
            <a:ext cx="7044600" cy="6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15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/>
          <p:nvPr>
            <p:ph idx="1" type="body"/>
          </p:nvPr>
        </p:nvSpPr>
        <p:spPr>
          <a:xfrm>
            <a:off x="257705" y="8586994"/>
            <a:ext cx="4959600" cy="12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24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/>
          <p:nvPr>
            <p:ph hasCustomPrompt="1" type="title"/>
          </p:nvPr>
        </p:nvSpPr>
        <p:spPr>
          <a:xfrm>
            <a:off x="257705" y="2245153"/>
            <a:ext cx="7044600" cy="398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25"/>
          <p:cNvSpPr txBox="1"/>
          <p:nvPr>
            <p:ph idx="1" type="body"/>
          </p:nvPr>
        </p:nvSpPr>
        <p:spPr>
          <a:xfrm>
            <a:off x="257705" y="6398217"/>
            <a:ext cx="7044600" cy="26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25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/>
          <p:nvPr>
            <p:ph type="ctrTitle"/>
          </p:nvPr>
        </p:nvSpPr>
        <p:spPr>
          <a:xfrm>
            <a:off x="257711" y="1511298"/>
            <a:ext cx="7044600" cy="416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16"/>
          <p:cNvSpPr txBox="1"/>
          <p:nvPr>
            <p:ph idx="1" type="subTitle"/>
          </p:nvPr>
        </p:nvSpPr>
        <p:spPr>
          <a:xfrm>
            <a:off x="257705" y="5752555"/>
            <a:ext cx="70446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type="title"/>
          </p:nvPr>
        </p:nvSpPr>
        <p:spPr>
          <a:xfrm>
            <a:off x="257705" y="903288"/>
            <a:ext cx="7044600" cy="11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" type="body"/>
          </p:nvPr>
        </p:nvSpPr>
        <p:spPr>
          <a:xfrm>
            <a:off x="257705" y="2339232"/>
            <a:ext cx="3306900" cy="6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" name="Google Shape;20;p17"/>
          <p:cNvSpPr txBox="1"/>
          <p:nvPr>
            <p:ph idx="2" type="body"/>
          </p:nvPr>
        </p:nvSpPr>
        <p:spPr>
          <a:xfrm>
            <a:off x="3995291" y="2339232"/>
            <a:ext cx="3306900" cy="6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17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/>
          <p:nvPr>
            <p:ph type="title"/>
          </p:nvPr>
        </p:nvSpPr>
        <p:spPr>
          <a:xfrm>
            <a:off x="257705" y="1127727"/>
            <a:ext cx="2321700" cy="153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" name="Google Shape;26;p18"/>
          <p:cNvSpPr txBox="1"/>
          <p:nvPr>
            <p:ph idx="1" type="body"/>
          </p:nvPr>
        </p:nvSpPr>
        <p:spPr>
          <a:xfrm>
            <a:off x="257705" y="2820535"/>
            <a:ext cx="2321700" cy="6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18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/>
          <p:nvPr>
            <p:ph type="title"/>
          </p:nvPr>
        </p:nvSpPr>
        <p:spPr>
          <a:xfrm>
            <a:off x="257705" y="4365680"/>
            <a:ext cx="70446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" name="Google Shape;30;p20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/>
          <p:nvPr>
            <p:ph type="title"/>
          </p:nvPr>
        </p:nvSpPr>
        <p:spPr>
          <a:xfrm>
            <a:off x="257705" y="903288"/>
            <a:ext cx="7044600" cy="11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/>
          <p:nvPr>
            <p:ph type="title"/>
          </p:nvPr>
        </p:nvSpPr>
        <p:spPr>
          <a:xfrm>
            <a:off x="405325" y="913690"/>
            <a:ext cx="5264700" cy="83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22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/>
          <p:nvPr/>
        </p:nvSpPr>
        <p:spPr>
          <a:xfrm>
            <a:off x="3780000" y="-254"/>
            <a:ext cx="3780000" cy="104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3"/>
          <p:cNvSpPr txBox="1"/>
          <p:nvPr>
            <p:ph type="title"/>
          </p:nvPr>
        </p:nvSpPr>
        <p:spPr>
          <a:xfrm>
            <a:off x="219508" y="2503032"/>
            <a:ext cx="3344400" cy="300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23"/>
          <p:cNvSpPr txBox="1"/>
          <p:nvPr>
            <p:ph idx="1" type="subTitle"/>
          </p:nvPr>
        </p:nvSpPr>
        <p:spPr>
          <a:xfrm>
            <a:off x="219508" y="5689531"/>
            <a:ext cx="3344400" cy="25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23"/>
          <p:cNvSpPr txBox="1"/>
          <p:nvPr>
            <p:ph idx="2" type="body"/>
          </p:nvPr>
        </p:nvSpPr>
        <p:spPr>
          <a:xfrm>
            <a:off x="4083839" y="1469689"/>
            <a:ext cx="3172200" cy="75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257705" y="903288"/>
            <a:ext cx="7044600" cy="11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257705" y="2339232"/>
            <a:ext cx="7044600" cy="6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2" type="sldNum"/>
          </p:nvPr>
        </p:nvSpPr>
        <p:spPr>
          <a:xfrm>
            <a:off x="7004788" y="9465147"/>
            <a:ext cx="4536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1.jp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0" l="495" r="494" t="0"/>
          <a:stretch/>
        </p:blipFill>
        <p:spPr>
          <a:xfrm>
            <a:off x="0" y="-24162"/>
            <a:ext cx="7560000" cy="104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/>
          <p:nvPr/>
        </p:nvSpPr>
        <p:spPr>
          <a:xfrm>
            <a:off x="1118850" y="2656800"/>
            <a:ext cx="5322300" cy="5126400"/>
          </a:xfrm>
          <a:prstGeom prst="roundRect">
            <a:avLst>
              <a:gd fmla="val 2998" name="adj"/>
            </a:avLst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it" sz="30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Documento di progettazione e condivisione dell’attività didattica </a:t>
            </a:r>
            <a:r>
              <a:rPr b="0" i="0" lang="it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b="0" i="0" lang="it" sz="3000" u="none" cap="none" strike="noStrike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4">
            <a:alphaModFix/>
          </a:blip>
          <a:srcRect b="0" l="227" r="218" t="0"/>
          <a:stretch/>
        </p:blipFill>
        <p:spPr>
          <a:xfrm>
            <a:off x="4403463" y="1658220"/>
            <a:ext cx="1638625" cy="164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4688" y="1210275"/>
            <a:ext cx="1331637" cy="127713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"/>
          <p:cNvSpPr/>
          <p:nvPr/>
        </p:nvSpPr>
        <p:spPr>
          <a:xfrm>
            <a:off x="174700" y="1082075"/>
            <a:ext cx="523200" cy="39000"/>
          </a:xfrm>
          <a:prstGeom prst="roundRect">
            <a:avLst>
              <a:gd fmla="val 50000" name="adj"/>
            </a:avLst>
          </a:prstGeom>
          <a:solidFill>
            <a:srgbClr val="81B7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"/>
          <p:cNvSpPr/>
          <p:nvPr/>
        </p:nvSpPr>
        <p:spPr>
          <a:xfrm>
            <a:off x="174700" y="1146400"/>
            <a:ext cx="523200" cy="39000"/>
          </a:xfrm>
          <a:prstGeom prst="roundRect">
            <a:avLst>
              <a:gd fmla="val 50000" name="adj"/>
            </a:avLst>
          </a:prstGeom>
          <a:solidFill>
            <a:srgbClr val="81B7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174700" y="1207650"/>
            <a:ext cx="523200" cy="39000"/>
          </a:xfrm>
          <a:prstGeom prst="roundRect">
            <a:avLst>
              <a:gd fmla="val 50000" name="adj"/>
            </a:avLst>
          </a:prstGeom>
          <a:solidFill>
            <a:srgbClr val="81B7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"/>
          <p:cNvPicPr preferRelativeResize="0"/>
          <p:nvPr/>
        </p:nvPicPr>
        <p:blipFill rotWithShape="1">
          <a:blip r:embed="rId6">
            <a:alphaModFix/>
          </a:blip>
          <a:srcRect b="1968" l="0" r="0" t="1968"/>
          <a:stretch/>
        </p:blipFill>
        <p:spPr>
          <a:xfrm>
            <a:off x="1426925" y="8232369"/>
            <a:ext cx="577650" cy="7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79537" y="7872581"/>
            <a:ext cx="1936950" cy="14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 rotWithShape="1">
          <a:blip r:embed="rId8">
            <a:alphaModFix/>
          </a:blip>
          <a:srcRect b="0" l="2874" r="2874" t="0"/>
          <a:stretch/>
        </p:blipFill>
        <p:spPr>
          <a:xfrm>
            <a:off x="5608912" y="8180210"/>
            <a:ext cx="523200" cy="859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 title="ES_CSP Education_Boosting.jp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6925" y="5365750"/>
            <a:ext cx="3365500" cy="197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12"/>
          <p:cNvGrpSpPr/>
          <p:nvPr/>
        </p:nvGrpSpPr>
        <p:grpSpPr>
          <a:xfrm>
            <a:off x="719991" y="1311425"/>
            <a:ext cx="6119859" cy="7473802"/>
            <a:chOff x="425550" y="1311425"/>
            <a:chExt cx="6708900" cy="7473802"/>
          </a:xfrm>
        </p:grpSpPr>
        <p:sp>
          <p:nvSpPr>
            <p:cNvPr id="182" name="Google Shape;182;p12"/>
            <p:cNvSpPr/>
            <p:nvPr/>
          </p:nvSpPr>
          <p:spPr>
            <a:xfrm>
              <a:off x="720000" y="1311425"/>
              <a:ext cx="6120000" cy="848100"/>
            </a:xfrm>
            <a:prstGeom prst="roundRect">
              <a:avLst>
                <a:gd fmla="val 16667" name="adj"/>
              </a:avLst>
            </a:prstGeom>
            <a:solidFill>
              <a:srgbClr val="D10082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52"/>
                <a:buFont typeface="Arial"/>
                <a:buNone/>
              </a:pPr>
              <a:r>
                <a:rPr b="0" i="0" lang="it" sz="3000" u="none" cap="none" strike="noStrike">
                  <a:solidFill>
                    <a:schemeClr val="lt1"/>
                  </a:solidFill>
                  <a:latin typeface="Rubik Light"/>
                  <a:ea typeface="Rubik Light"/>
                  <a:cs typeface="Rubik Light"/>
                  <a:sym typeface="Rubik Light"/>
                </a:rPr>
                <a:t>Consigli e note</a:t>
              </a:r>
              <a:endParaRPr b="0" i="0" sz="30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83" name="Google Shape;183;p12"/>
            <p:cNvSpPr/>
            <p:nvPr/>
          </p:nvSpPr>
          <p:spPr>
            <a:xfrm>
              <a:off x="425550" y="2064027"/>
              <a:ext cx="6708900" cy="6721200"/>
            </a:xfrm>
            <a:prstGeom prst="roundRect">
              <a:avLst>
                <a:gd fmla="val 3201" name="adj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it" sz="12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È molto utile consigliare e condividere con i vari gruppi video o siti sugli argomenti oggetto del loro </a:t>
              </a:r>
              <a:r>
                <a:rPr lang="it" sz="1200">
                  <a:latin typeface="Rubik"/>
                  <a:ea typeface="Rubik"/>
                  <a:cs typeface="Rubik"/>
                  <a:sym typeface="Rubik"/>
                </a:rPr>
                <a:t>approfondimento</a:t>
              </a:r>
              <a:r>
                <a:rPr b="0" i="0" lang="it" sz="12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it" sz="12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Dare indicazioni anche sull’uso di app dedicat</a:t>
              </a:r>
              <a:r>
                <a:rPr lang="it" sz="1200">
                  <a:latin typeface="Rubik"/>
                  <a:ea typeface="Rubik"/>
                  <a:cs typeface="Rubik"/>
                  <a:sym typeface="Rubik"/>
                </a:rPr>
                <a:t>e</a:t>
              </a:r>
              <a:r>
                <a:rPr b="0" i="0" lang="it" sz="12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 per la realizzazione del prodotto finale.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it" sz="12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Importantissima l’osservazione del lavoro in classe e la moderazione in caso di conflitti tra alunni.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pic>
        <p:nvPicPr>
          <p:cNvPr id="184" name="Google Shape;18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2286" y="0"/>
            <a:ext cx="1535428" cy="11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2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it" sz="2300" u="none" cap="none" strike="noStrik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DOPO la sperimentazione</a:t>
            </a:r>
            <a:endParaRPr b="0" i="0" sz="2300" u="none" cap="none" strike="noStrik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04671f71cf_0_22"/>
          <p:cNvSpPr/>
          <p:nvPr/>
        </p:nvSpPr>
        <p:spPr>
          <a:xfrm flipH="1">
            <a:off x="-54" y="477377"/>
            <a:ext cx="2818839" cy="2333370"/>
          </a:xfrm>
          <a:custGeom>
            <a:rect b="b" l="l" r="r" t="t"/>
            <a:pathLst>
              <a:path extrusionOk="0" h="60286" w="72024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304671f71cf_0_22"/>
          <p:cNvSpPr/>
          <p:nvPr/>
        </p:nvSpPr>
        <p:spPr>
          <a:xfrm rot="1375827">
            <a:off x="1824778" y="508439"/>
            <a:ext cx="5622007" cy="1721550"/>
          </a:xfrm>
          <a:custGeom>
            <a:rect b="b" l="l" r="r" t="t"/>
            <a:pathLst>
              <a:path extrusionOk="0" h="68861" w="260221">
                <a:moveTo>
                  <a:pt x="0" y="68830"/>
                </a:moveTo>
                <a:cubicBezTo>
                  <a:pt x="1695" y="68232"/>
                  <a:pt x="-2768" y="70623"/>
                  <a:pt x="10167" y="65240"/>
                </a:cubicBezTo>
                <a:cubicBezTo>
                  <a:pt x="23102" y="59857"/>
                  <a:pt x="56339" y="39144"/>
                  <a:pt x="77609" y="36534"/>
                </a:cubicBezTo>
                <a:cubicBezTo>
                  <a:pt x="98879" y="33924"/>
                  <a:pt x="118507" y="53236"/>
                  <a:pt x="137788" y="49582"/>
                </a:cubicBezTo>
                <a:cubicBezTo>
                  <a:pt x="157070" y="45929"/>
                  <a:pt x="175314" y="18353"/>
                  <a:pt x="193298" y="14613"/>
                </a:cubicBezTo>
                <a:cubicBezTo>
                  <a:pt x="211283" y="10873"/>
                  <a:pt x="234541" y="29576"/>
                  <a:pt x="245695" y="27140"/>
                </a:cubicBezTo>
                <a:cubicBezTo>
                  <a:pt x="256849" y="24705"/>
                  <a:pt x="257800" y="4523"/>
                  <a:pt x="260221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304671f71cf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405" y="2863495"/>
            <a:ext cx="1926248" cy="73881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304671f71cf_0_22"/>
          <p:cNvSpPr txBox="1"/>
          <p:nvPr/>
        </p:nvSpPr>
        <p:spPr>
          <a:xfrm>
            <a:off x="2969426" y="2928838"/>
            <a:ext cx="32340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it" sz="1200" u="none" cap="none" strike="noStrik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CC BY-SA</a:t>
            </a:r>
            <a:endParaRPr b="0" i="0" sz="1200" u="none" cap="none" strike="noStrik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it" sz="1200" u="none" cap="none" strike="noStrike">
                <a:solidFill>
                  <a:srgbClr val="464646"/>
                </a:solidFill>
                <a:latin typeface="Rubik"/>
                <a:ea typeface="Rubik"/>
                <a:cs typeface="Rubik"/>
                <a:sym typeface="Rubik"/>
              </a:rPr>
              <a:t>Attribuzione – Condividi allo Stesso Modo</a:t>
            </a:r>
            <a:endParaRPr b="0" i="0" sz="1200" u="none" cap="none" strike="noStrik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46464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4" name="Google Shape;194;g304671f71cf_0_22"/>
          <p:cNvSpPr/>
          <p:nvPr/>
        </p:nvSpPr>
        <p:spPr>
          <a:xfrm>
            <a:off x="1466850" y="707875"/>
            <a:ext cx="4626300" cy="60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3000" u="none" cap="none" strike="noStrike">
                <a:solidFill>
                  <a:srgbClr val="008FD2"/>
                </a:solidFill>
                <a:latin typeface="Rubik"/>
                <a:ea typeface="Rubik"/>
                <a:cs typeface="Rubik"/>
                <a:sym typeface="Rubik"/>
              </a:rPr>
              <a:t>Licenze</a:t>
            </a:r>
            <a:endParaRPr b="0" i="0" sz="3000" u="none" cap="none" strike="noStrike">
              <a:solidFill>
                <a:srgbClr val="008FD2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/>
          <p:nvPr/>
        </p:nvSpPr>
        <p:spPr>
          <a:xfrm>
            <a:off x="2036550" y="5500800"/>
            <a:ext cx="5042400" cy="4219200"/>
          </a:xfrm>
          <a:prstGeom prst="roundRect">
            <a:avLst>
              <a:gd fmla="val 2998" name="adj"/>
            </a:avLst>
          </a:prstGeom>
          <a:solidFill>
            <a:schemeClr val="lt1"/>
          </a:solidFill>
          <a:ln cap="flat" cmpd="sng" w="38100">
            <a:solidFill>
              <a:srgbClr val="D1008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6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6855" y="5500800"/>
            <a:ext cx="2812095" cy="421814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/>
          <p:nvPr/>
        </p:nvSpPr>
        <p:spPr>
          <a:xfrm>
            <a:off x="735584" y="3854200"/>
            <a:ext cx="4522800" cy="884400"/>
          </a:xfrm>
          <a:prstGeom prst="roundRect">
            <a:avLst>
              <a:gd fmla="val 16667" name="adj"/>
            </a:avLst>
          </a:prstGeom>
          <a:solidFill>
            <a:srgbClr val="FFD100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1400" u="none" cap="none" strike="noStrike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Destinatari: CLASSE 2 SECONDARIA DI PRIMO GRADO</a:t>
            </a:r>
            <a:endParaRPr b="0" i="0" sz="1400" u="none" cap="none" strike="noStrike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735595" y="4916650"/>
            <a:ext cx="3531260" cy="1560000"/>
          </a:xfrm>
          <a:prstGeom prst="roundRect">
            <a:avLst>
              <a:gd fmla="val 16667" name="adj"/>
            </a:avLst>
          </a:prstGeom>
          <a:solidFill>
            <a:srgbClr val="FFD100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" sz="1400" u="none" cap="none" strike="noStrike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Discipline coinvolte: </a:t>
            </a:r>
            <a:endParaRPr b="0" i="0" sz="1400" u="none" cap="none" strike="noStrike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85750" lvl="0" marL="425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B33"/>
              </a:buClr>
              <a:buSzPts val="1400"/>
              <a:buFont typeface="Arial"/>
              <a:buChar char="-"/>
            </a:pPr>
            <a:r>
              <a:rPr b="0" i="0" lang="it" sz="1400" u="none" cap="none" strike="noStrike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STORIA</a:t>
            </a:r>
            <a:endParaRPr/>
          </a:p>
          <a:p>
            <a:pPr indent="-285750" lvl="0" marL="4254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B33"/>
              </a:buClr>
              <a:buSzPts val="1400"/>
              <a:buFont typeface="Arial"/>
              <a:buChar char="-"/>
            </a:pPr>
            <a:r>
              <a:rPr lang="it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Ed. CIVICA</a:t>
            </a:r>
            <a:endParaRPr b="0" i="0" sz="1400" u="none" cap="none" strike="noStrike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720000" y="6761390"/>
            <a:ext cx="3546855" cy="933900"/>
          </a:xfrm>
          <a:prstGeom prst="roundRect">
            <a:avLst>
              <a:gd fmla="val 16667" name="adj"/>
            </a:avLst>
          </a:prstGeom>
          <a:solidFill>
            <a:srgbClr val="FFD100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" sz="1400" u="none" cap="none" strike="noStrike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rPr>
              <a:t>Attività progettata nell’a.s. 2025-2026 da: Antonella Di Maio e Gabriella Gangi </a:t>
            </a:r>
            <a:endParaRPr b="0" i="0" sz="1400" u="sng" cap="none" strike="noStrike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74" name="Google Shape;74;p2"/>
          <p:cNvGrpSpPr/>
          <p:nvPr/>
        </p:nvGrpSpPr>
        <p:grpSpPr>
          <a:xfrm>
            <a:off x="719775" y="1482875"/>
            <a:ext cx="6120129" cy="2240900"/>
            <a:chOff x="720000" y="1387625"/>
            <a:chExt cx="6120129" cy="2240900"/>
          </a:xfrm>
        </p:grpSpPr>
        <p:sp>
          <p:nvSpPr>
            <p:cNvPr id="75" name="Google Shape;75;p2"/>
            <p:cNvSpPr/>
            <p:nvPr/>
          </p:nvSpPr>
          <p:spPr>
            <a:xfrm>
              <a:off x="720129" y="1387625"/>
              <a:ext cx="6120000" cy="848100"/>
            </a:xfrm>
            <a:prstGeom prst="roundRect">
              <a:avLst>
                <a:gd fmla="val 10456" name="adj"/>
              </a:avLst>
            </a:prstGeom>
            <a:solidFill>
              <a:srgbClr val="008FD2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52"/>
                <a:buFont typeface="Arial"/>
                <a:buNone/>
              </a:pPr>
              <a:r>
                <a:rPr lang="it" sz="3000">
                  <a:latin typeface="Rubik"/>
                  <a:ea typeface="Rubik"/>
                  <a:cs typeface="Rubik"/>
                  <a:sym typeface="Rubik"/>
                </a:rPr>
                <a:t>LA SCOPERTA DELL’AMERICA</a:t>
              </a:r>
              <a:endParaRPr b="0" i="0" sz="30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0000" y="2068525"/>
              <a:ext cx="6120000" cy="1560000"/>
            </a:xfrm>
            <a:prstGeom prst="roundRect">
              <a:avLst>
                <a:gd fmla="val 3201" name="adj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/>
                <a:t>Un’attività per conoscere e raccontare tramite un prodotto multimediale questo importante evento storico da vari punti di vista, cercando di cogliere le</a:t>
              </a: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conseguenze della scoperta non solo in Europa </a:t>
              </a:r>
              <a:r>
                <a:rPr lang="it"/>
                <a:t>ma anche</a:t>
              </a: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nei popoli coinvolti.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7" name="Google Shape;77;p2"/>
          <p:cNvPicPr preferRelativeResize="0"/>
          <p:nvPr/>
        </p:nvPicPr>
        <p:blipFill rotWithShape="1">
          <a:blip r:embed="rId4">
            <a:alphaModFix/>
          </a:blip>
          <a:srcRect b="-6607" l="-7898" r="-7413" t="-6792"/>
          <a:stretch/>
        </p:blipFill>
        <p:spPr>
          <a:xfrm>
            <a:off x="261700" y="683724"/>
            <a:ext cx="1165952" cy="11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it" sz="2300" u="none" cap="none" strike="noStrik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IDENTIKIT dell’attività</a:t>
            </a:r>
            <a:endParaRPr b="0" i="0" sz="2300" u="none" cap="none" strike="noStrik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/>
          <p:nvPr/>
        </p:nvSpPr>
        <p:spPr>
          <a:xfrm rot="4268270">
            <a:off x="3502392" y="994211"/>
            <a:ext cx="1718211" cy="1762715"/>
          </a:xfrm>
          <a:custGeom>
            <a:rect b="b" l="l" r="r" t="t"/>
            <a:pathLst>
              <a:path extrusionOk="0" h="60286" w="72024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"/>
          <p:cNvSpPr/>
          <p:nvPr/>
        </p:nvSpPr>
        <p:spPr>
          <a:xfrm>
            <a:off x="1047325" y="736150"/>
            <a:ext cx="4880100" cy="805200"/>
          </a:xfrm>
          <a:prstGeom prst="roundRect">
            <a:avLst>
              <a:gd fmla="val 16667" name="adj"/>
            </a:avLst>
          </a:prstGeom>
          <a:solidFill>
            <a:srgbClr val="008FD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3000" u="none" cap="none" strike="noStrike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Obiettivi</a:t>
            </a:r>
            <a:endParaRPr b="0" i="0" sz="3000" u="none" cap="none" strike="noStrike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grpSp>
        <p:nvGrpSpPr>
          <p:cNvPr id="85" name="Google Shape;85;p3"/>
          <p:cNvGrpSpPr/>
          <p:nvPr/>
        </p:nvGrpSpPr>
        <p:grpSpPr>
          <a:xfrm>
            <a:off x="720000" y="2409100"/>
            <a:ext cx="6120000" cy="7310975"/>
            <a:chOff x="720000" y="2409100"/>
            <a:chExt cx="6120000" cy="7310975"/>
          </a:xfrm>
        </p:grpSpPr>
        <p:sp>
          <p:nvSpPr>
            <p:cNvPr id="86" name="Google Shape;86;p3"/>
            <p:cNvSpPr/>
            <p:nvPr/>
          </p:nvSpPr>
          <p:spPr>
            <a:xfrm>
              <a:off x="720000" y="2409100"/>
              <a:ext cx="6120000" cy="1079100"/>
            </a:xfrm>
            <a:prstGeom prst="roundRect">
              <a:avLst>
                <a:gd fmla="val 8646" name="adj"/>
              </a:avLst>
            </a:prstGeom>
            <a:solidFill>
              <a:srgbClr val="FFD10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0" i="0" lang="it" sz="2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Obiettivi di apprendimento</a:t>
              </a:r>
              <a:endParaRPr b="0" i="0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720000" y="2887275"/>
              <a:ext cx="6120000" cy="6832800"/>
            </a:xfrm>
            <a:prstGeom prst="roundRect">
              <a:avLst>
                <a:gd fmla="val 3201" name="adj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it" sz="17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Al termine dell'attività, gli studenti saranno in grado di:</a:t>
              </a:r>
              <a:endParaRPr b="1" i="0" sz="17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Conoscere e comprendere Utilizzare in modo corretto </a:t>
              </a:r>
              <a:r>
                <a:rPr b="1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fonti storiche, carte geografiche e immagini</a:t>
              </a: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per ricostruire un evento.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Comunicare le conoscenze acquisite attraverso un </a:t>
              </a:r>
              <a:r>
                <a:rPr b="1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prodotto cooperativo digitale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Collaborare responsabilmente all’interno del gruppo.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Riflettere sul proprio percorso di apprendimento e sugli errori come occasione di miglioramento.</a:t>
              </a:r>
              <a:endParaRPr/>
            </a:p>
            <a:p>
              <a:pPr indent="-1968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968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it" sz="17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Al termine dell’attività gli studenti conosceranno: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1" i="0" sz="17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le </a:t>
              </a:r>
              <a:r>
                <a:rPr b="1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cause, le fasi e le conseguenze</a:t>
              </a: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dei viaggi di Cristoforo Colombo e delle grandi scoperte geografiche.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il </a:t>
              </a:r>
              <a:r>
                <a:rPr b="1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punto di vista europeo e quello delle popolazioni amerindie</a:t>
              </a: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sviluppando una visione storica critica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l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l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endParaRPr>
            </a:p>
          </p:txBody>
        </p:sp>
      </p:grpSp>
      <p:sp>
        <p:nvSpPr>
          <p:cNvPr id="88" name="Google Shape;88;p3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it" sz="2300" u="none" cap="none" strike="noStrik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PRIMA della sperimentazione</a:t>
            </a:r>
            <a:endParaRPr b="0" i="0" sz="2300" u="none" cap="none" strike="noStrik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89" name="Google Shape;89;p3"/>
          <p:cNvPicPr preferRelativeResize="0"/>
          <p:nvPr/>
        </p:nvPicPr>
        <p:blipFill rotWithShape="1">
          <a:blip r:embed="rId3">
            <a:alphaModFix/>
          </a:blip>
          <a:srcRect b="-6608" l="-7898" r="-7413" t="-6792"/>
          <a:stretch/>
        </p:blipFill>
        <p:spPr>
          <a:xfrm>
            <a:off x="5927425" y="784738"/>
            <a:ext cx="797300" cy="7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5017" y="708539"/>
            <a:ext cx="584958" cy="489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06bd2a7e5f_0_23"/>
          <p:cNvSpPr/>
          <p:nvPr/>
        </p:nvSpPr>
        <p:spPr>
          <a:xfrm rot="4777636">
            <a:off x="1511072" y="1304885"/>
            <a:ext cx="734037" cy="902605"/>
          </a:xfrm>
          <a:custGeom>
            <a:rect b="b" l="l" r="r" t="t"/>
            <a:pathLst>
              <a:path extrusionOk="0" h="60286" w="72024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" name="Google Shape;96;g306bd2a7e5f_0_23"/>
          <p:cNvGrpSpPr/>
          <p:nvPr/>
        </p:nvGrpSpPr>
        <p:grpSpPr>
          <a:xfrm>
            <a:off x="720150" y="4941262"/>
            <a:ext cx="6120000" cy="4778485"/>
            <a:chOff x="720000" y="2032427"/>
            <a:chExt cx="6120000" cy="3811810"/>
          </a:xfrm>
        </p:grpSpPr>
        <p:sp>
          <p:nvSpPr>
            <p:cNvPr id="97" name="Google Shape;97;g306bd2a7e5f_0_23"/>
            <p:cNvSpPr/>
            <p:nvPr/>
          </p:nvSpPr>
          <p:spPr>
            <a:xfrm>
              <a:off x="720000" y="2032427"/>
              <a:ext cx="6120000" cy="564300"/>
            </a:xfrm>
            <a:prstGeom prst="roundRect">
              <a:avLst>
                <a:gd fmla="val 8646" name="adj"/>
              </a:avLst>
            </a:prstGeom>
            <a:solidFill>
              <a:srgbClr val="D1008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49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0" i="0" lang="it" sz="2400" u="none" cap="none" strike="noStrik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Cosa valutare</a:t>
              </a:r>
              <a:endParaRPr b="0" i="0" sz="2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98" name="Google Shape;98;g306bd2a7e5f_0_23"/>
            <p:cNvSpPr/>
            <p:nvPr/>
          </p:nvSpPr>
          <p:spPr>
            <a:xfrm>
              <a:off x="720000" y="2426637"/>
              <a:ext cx="6120000" cy="3417600"/>
            </a:xfrm>
            <a:prstGeom prst="roundRect">
              <a:avLst>
                <a:gd fmla="val 3201" name="adj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it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Per valutare l’attività </a:t>
              </a:r>
              <a:r>
                <a:rPr b="1" i="0" lang="it" sz="1400" u="none" cap="none" strike="noStrike">
                  <a:solidFill>
                    <a:srgbClr val="D10082"/>
                  </a:solidFill>
                  <a:latin typeface="Rubik"/>
                  <a:ea typeface="Rubik"/>
                  <a:cs typeface="Rubik"/>
                  <a:sym typeface="Rubik"/>
                </a:rPr>
                <a:t>osserva</a:t>
              </a:r>
              <a:endParaRPr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Comprensione dei contenuti storici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Rielaborazione dei contenuti storici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Uso del linguaggio e delle fonti storiche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Collaborazione e partecipazione</a:t>
              </a:r>
              <a:endParaRPr/>
            </a:p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Capacità di revisione e riflessione</a:t>
              </a:r>
              <a:endParaRPr/>
            </a:p>
            <a:p>
              <a:pPr indent="0" lvl="0" marL="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it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Puoi valutare l’attività </a:t>
              </a:r>
              <a:r>
                <a:rPr b="1" i="0" lang="it" sz="1400" u="none" cap="none" strike="noStrike">
                  <a:solidFill>
                    <a:srgbClr val="D10082"/>
                  </a:solidFill>
                  <a:latin typeface="Rubik"/>
                  <a:ea typeface="Rubik"/>
                  <a:cs typeface="Rubik"/>
                  <a:sym typeface="Rubik"/>
                </a:rPr>
                <a:t>mediante</a:t>
              </a:r>
              <a:r>
                <a:rPr b="0" i="0" lang="it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: </a:t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-285750" lvl="0" marL="28575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Rubrica descrittiva di valutazione</a:t>
              </a:r>
              <a:endParaRPr/>
            </a:p>
            <a:p>
              <a:pPr indent="-285750" lvl="0" marL="28575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Scheda di autovalutazione per ciascuno studente</a:t>
              </a:r>
              <a:endParaRPr/>
            </a:p>
            <a:p>
              <a:pPr indent="-285750" lvl="0" marL="285750" marR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b="0" i="0" lang="it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Scheda di feedback tra pari</a:t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99" name="Google Shape;99;g306bd2a7e5f_0_23"/>
          <p:cNvSpPr/>
          <p:nvPr/>
        </p:nvSpPr>
        <p:spPr>
          <a:xfrm>
            <a:off x="1047475" y="721500"/>
            <a:ext cx="4880100" cy="805200"/>
          </a:xfrm>
          <a:prstGeom prst="roundRect">
            <a:avLst>
              <a:gd fmla="val 16667" name="adj"/>
            </a:avLst>
          </a:prstGeom>
          <a:solidFill>
            <a:srgbClr val="008FD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3000" u="none" cap="none" strike="noStrike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Metodologie e valutazione</a:t>
            </a:r>
            <a:endParaRPr b="0" i="0" sz="3000" u="none" cap="none" strike="noStrike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100" name="Google Shape;100;g306bd2a7e5f_0_23"/>
          <p:cNvPicPr preferRelativeResize="0"/>
          <p:nvPr/>
        </p:nvPicPr>
        <p:blipFill rotWithShape="1">
          <a:blip r:embed="rId3">
            <a:alphaModFix/>
          </a:blip>
          <a:srcRect b="-5286" l="-4547" r="-6921" t="-4627"/>
          <a:stretch/>
        </p:blipFill>
        <p:spPr>
          <a:xfrm>
            <a:off x="5927563" y="678684"/>
            <a:ext cx="584950" cy="893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g306bd2a7e5f_0_23"/>
          <p:cNvGrpSpPr/>
          <p:nvPr/>
        </p:nvGrpSpPr>
        <p:grpSpPr>
          <a:xfrm>
            <a:off x="719924" y="1996974"/>
            <a:ext cx="6120145" cy="2626516"/>
            <a:chOff x="719924" y="1996974"/>
            <a:chExt cx="6120145" cy="2626516"/>
          </a:xfrm>
        </p:grpSpPr>
        <p:sp>
          <p:nvSpPr>
            <p:cNvPr id="102" name="Google Shape;102;g306bd2a7e5f_0_23"/>
            <p:cNvSpPr/>
            <p:nvPr/>
          </p:nvSpPr>
          <p:spPr>
            <a:xfrm>
              <a:off x="719925" y="1996974"/>
              <a:ext cx="6120000" cy="618900"/>
            </a:xfrm>
            <a:prstGeom prst="roundRect">
              <a:avLst>
                <a:gd fmla="val 8646" name="adj"/>
              </a:avLst>
            </a:prstGeom>
            <a:solidFill>
              <a:srgbClr val="008FD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it" sz="2400" u="none" cap="none" strike="noStrik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Metodologie didattiche</a:t>
              </a:r>
              <a:endParaRPr b="0" i="0" sz="2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grpSp>
          <p:nvGrpSpPr>
            <p:cNvPr id="103" name="Google Shape;103;g306bd2a7e5f_0_23"/>
            <p:cNvGrpSpPr/>
            <p:nvPr/>
          </p:nvGrpSpPr>
          <p:grpSpPr>
            <a:xfrm>
              <a:off x="719924" y="2494277"/>
              <a:ext cx="6120145" cy="2129213"/>
              <a:chOff x="720000" y="2664327"/>
              <a:chExt cx="6120145" cy="2324469"/>
            </a:xfrm>
          </p:grpSpPr>
          <p:sp>
            <p:nvSpPr>
              <p:cNvPr id="104" name="Google Shape;104;g306bd2a7e5f_0_23"/>
              <p:cNvSpPr/>
              <p:nvPr/>
            </p:nvSpPr>
            <p:spPr>
              <a:xfrm>
                <a:off x="720000" y="2664327"/>
                <a:ext cx="6120000" cy="2324400"/>
              </a:xfrm>
              <a:prstGeom prst="roundRect">
                <a:avLst>
                  <a:gd fmla="val 3201" name="adj"/>
                </a:avLst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14999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  <a:extLst>
                      <a:ext uri="http://customooxmlschemas.google.com/">
                        <go:slidesCustomData xmlns:go="http://customooxmlschemas.google.com/" textRoundtripDataId="1"/>
                      </a:ext>
                    </a:extLst>
                  </a:rPr>
                  <a:t>Seleziona le </a:t>
                </a:r>
                <a:r>
                  <a:rPr b="1" i="0" lang="it" sz="1400" u="none" cap="none" strike="noStrike">
                    <a:solidFill>
                      <a:srgbClr val="008FD2"/>
                    </a:solidFill>
                    <a:latin typeface="Rubik"/>
                    <a:ea typeface="Rubik"/>
                    <a:cs typeface="Rubik"/>
                    <a:sym typeface="Rubik"/>
                    <a:extLst>
                      <a:ext uri="http://customooxmlschemas.google.com/">
                        <go:slidesCustomData xmlns:go="http://customooxmlschemas.google.com/" textRoundtripDataId="2"/>
                      </a:ext>
                    </a:extLst>
                  </a:rPr>
                  <a:t>metodologie</a:t>
                </a:r>
                <a:r>
                  <a:rPr b="0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  <a:extLst>
                      <a:ext uri="http://customooxmlschemas.google.com/">
                        <go:slidesCustomData xmlns:go="http://customooxmlschemas.google.com/" textRoundtripDataId="3"/>
                      </a:ext>
                    </a:extLst>
                  </a:rPr>
                  <a:t> più adatte per raggiungere gli obiettivi di apprendimento:</a:t>
                </a:r>
                <a:endParaRPr b="0" i="0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indent="-317500" lvl="0" marL="457200" marR="0" rtl="0" algn="l">
                  <a:lnSpc>
                    <a:spcPct val="114999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b="1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Apprendimento cooperativo</a:t>
                </a:r>
                <a:endParaRPr b="1" i="0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indent="-317500" lvl="0" marL="457200" marR="0" rtl="0" algn="l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b="0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Debate</a:t>
                </a:r>
                <a:endParaRPr b="0" i="0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indent="-317500" lvl="0" marL="457200" marR="0" rtl="0" algn="l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b="1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Didattica laboratoriale</a:t>
                </a:r>
                <a:endParaRPr b="1" i="0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indent="-317500" lvl="0" marL="457200" marR="0" rtl="0" algn="l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b="1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Gioco di ruolo</a:t>
                </a:r>
                <a:endParaRPr b="1" i="0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indent="-317500" lvl="0" marL="457200" marR="0" rtl="0" algn="l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b="0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Lezione frontale</a:t>
                </a:r>
                <a:endParaRPr b="0" i="0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</p:txBody>
          </p:sp>
          <p:sp>
            <p:nvSpPr>
              <p:cNvPr id="105" name="Google Shape;105;g306bd2a7e5f_0_23"/>
              <p:cNvSpPr/>
              <p:nvPr/>
            </p:nvSpPr>
            <p:spPr>
              <a:xfrm>
                <a:off x="3780145" y="2664396"/>
                <a:ext cx="3060000" cy="2324400"/>
              </a:xfrm>
              <a:prstGeom prst="roundRect">
                <a:avLst>
                  <a:gd fmla="val 3201" name="adj"/>
                </a:avLst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14999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br>
                  <a:rPr b="0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</a:br>
                <a:endParaRPr b="0" i="0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indent="-317500" lvl="0" marL="457200" marR="0" rtl="0" algn="l">
                  <a:lnSpc>
                    <a:spcPct val="114999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b="1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Peer tutoring</a:t>
                </a:r>
                <a:endParaRPr b="1" i="0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indent="-317500" lvl="0" marL="457200" marR="0" rtl="0" algn="l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b="0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Problem-based learning</a:t>
                </a:r>
                <a:endParaRPr b="0" i="0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indent="-317500" lvl="0" marL="457200" marR="0" rtl="0" algn="l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b="1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Project-based learning</a:t>
                </a:r>
                <a:endParaRPr b="1" i="0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  <a:p>
                <a:pPr indent="-317500" lvl="0" marL="457200" marR="0" rtl="0" algn="l">
                  <a:lnSpc>
                    <a:spcPct val="114999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Rubik"/>
                  <a:buChar char="❏"/>
                </a:pPr>
                <a:r>
                  <a:rPr b="0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  <a:extLst>
                      <a:ext uri="http://customooxmlschemas.google.com/">
                        <go:slidesCustomData xmlns:go="http://customooxmlschemas.google.com/" textRoundtripDataId="4"/>
                      </a:ext>
                    </a:extLst>
                  </a:rPr>
                  <a:t>Altro</a:t>
                </a:r>
                <a:r>
                  <a:rPr b="0" i="0" lang="it" sz="1400" u="none" cap="none" strike="noStrike">
                    <a:solidFill>
                      <a:schemeClr val="dk1"/>
                    </a:solidFill>
                    <a:latin typeface="Rubik"/>
                    <a:ea typeface="Rubik"/>
                    <a:cs typeface="Rubik"/>
                    <a:sym typeface="Rubik"/>
                  </a:rPr>
                  <a:t>: </a:t>
                </a:r>
                <a:endParaRPr b="0" i="0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endParaRPr>
              </a:p>
            </p:txBody>
          </p:sp>
        </p:grpSp>
      </p:grpSp>
      <p:sp>
        <p:nvSpPr>
          <p:cNvPr id="106" name="Google Shape;106;g306bd2a7e5f_0_23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it" sz="2300" u="none" cap="none" strike="noStrik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PRIMA della sperimentazione</a:t>
            </a:r>
            <a:endParaRPr b="0" i="0" sz="2300" u="none" cap="none" strike="noStrik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/>
          <p:nvPr/>
        </p:nvSpPr>
        <p:spPr>
          <a:xfrm rot="5203433">
            <a:off x="4882423" y="5916882"/>
            <a:ext cx="784543" cy="964346"/>
          </a:xfrm>
          <a:custGeom>
            <a:rect b="b" l="l" r="r" t="t"/>
            <a:pathLst>
              <a:path extrusionOk="0" h="60286" w="72024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"/>
          <p:cNvSpPr/>
          <p:nvPr/>
        </p:nvSpPr>
        <p:spPr>
          <a:xfrm rot="4308293">
            <a:off x="1832887" y="2623479"/>
            <a:ext cx="992985" cy="1220734"/>
          </a:xfrm>
          <a:custGeom>
            <a:rect b="b" l="l" r="r" t="t"/>
            <a:pathLst>
              <a:path extrusionOk="0" h="60286" w="72024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5"/>
          <p:cNvSpPr/>
          <p:nvPr/>
        </p:nvSpPr>
        <p:spPr>
          <a:xfrm>
            <a:off x="1885375" y="720625"/>
            <a:ext cx="4399200" cy="690900"/>
          </a:xfrm>
          <a:prstGeom prst="roundRect">
            <a:avLst>
              <a:gd fmla="val 16667" name="adj"/>
            </a:avLst>
          </a:prstGeom>
          <a:solidFill>
            <a:srgbClr val="008FD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3000" u="none" cap="none" strike="noStrike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Preparazione</a:t>
            </a:r>
            <a:endParaRPr b="0" i="0" sz="3000" u="none" cap="none" strike="noStrike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14" name="Google Shape;114;p5"/>
          <p:cNvSpPr/>
          <p:nvPr/>
        </p:nvSpPr>
        <p:spPr>
          <a:xfrm rot="10317104">
            <a:off x="4783247" y="4106494"/>
            <a:ext cx="784506" cy="964431"/>
          </a:xfrm>
          <a:custGeom>
            <a:rect b="b" l="l" r="r" t="t"/>
            <a:pathLst>
              <a:path extrusionOk="0" h="60286" w="72024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" name="Google Shape;115;p5"/>
          <p:cNvGrpSpPr/>
          <p:nvPr/>
        </p:nvGrpSpPr>
        <p:grpSpPr>
          <a:xfrm>
            <a:off x="2858104" y="1934733"/>
            <a:ext cx="3905084" cy="2226247"/>
            <a:chOff x="2935175" y="1903290"/>
            <a:chExt cx="3905084" cy="2226247"/>
          </a:xfrm>
        </p:grpSpPr>
        <p:sp>
          <p:nvSpPr>
            <p:cNvPr id="116" name="Google Shape;116;p5"/>
            <p:cNvSpPr/>
            <p:nvPr/>
          </p:nvSpPr>
          <p:spPr>
            <a:xfrm>
              <a:off x="3014683" y="1903290"/>
              <a:ext cx="3825576" cy="615600"/>
            </a:xfrm>
            <a:prstGeom prst="roundRect">
              <a:avLst>
                <a:gd fmla="val 8646" name="adj"/>
              </a:avLst>
            </a:prstGeom>
            <a:solidFill>
              <a:srgbClr val="FFD10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it" sz="2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Setting d’aula</a:t>
              </a:r>
              <a:endParaRPr b="0" i="0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935175" y="2422837"/>
              <a:ext cx="3825576" cy="1706700"/>
            </a:xfrm>
            <a:prstGeom prst="roundRect">
              <a:avLst>
                <a:gd fmla="val 3201" name="adj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it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Esempio:</a:t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-3175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b="0" i="0" lang="it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Tavoli ad isola</a:t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1397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18" name="Google Shape;118;p5"/>
          <p:cNvGrpSpPr/>
          <p:nvPr/>
        </p:nvGrpSpPr>
        <p:grpSpPr>
          <a:xfrm>
            <a:off x="720000" y="1765925"/>
            <a:ext cx="2016900" cy="1240750"/>
            <a:chOff x="720000" y="1765925"/>
            <a:chExt cx="2016900" cy="1240750"/>
          </a:xfrm>
        </p:grpSpPr>
        <p:sp>
          <p:nvSpPr>
            <p:cNvPr id="119" name="Google Shape;119;p5"/>
            <p:cNvSpPr/>
            <p:nvPr/>
          </p:nvSpPr>
          <p:spPr>
            <a:xfrm>
              <a:off x="720000" y="1765925"/>
              <a:ext cx="2016900" cy="654900"/>
            </a:xfrm>
            <a:prstGeom prst="roundRect">
              <a:avLst>
                <a:gd fmla="val 8646" name="adj"/>
              </a:avLst>
            </a:prstGeom>
            <a:solidFill>
              <a:srgbClr val="008FD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it" sz="2400" u="none" cap="none" strike="noStrik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Durata complessiva</a:t>
              </a:r>
              <a:endParaRPr b="0" i="0" sz="2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720000" y="2237775"/>
              <a:ext cx="2016900" cy="768900"/>
            </a:xfrm>
            <a:prstGeom prst="roundRect">
              <a:avLst>
                <a:gd fmla="val 3201" name="adj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it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ore 5</a:t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21" name="Google Shape;121;p5"/>
          <p:cNvGrpSpPr/>
          <p:nvPr/>
        </p:nvGrpSpPr>
        <p:grpSpPr>
          <a:xfrm>
            <a:off x="720000" y="6761750"/>
            <a:ext cx="6120300" cy="2958308"/>
            <a:chOff x="720000" y="6761750"/>
            <a:chExt cx="6120300" cy="2958308"/>
          </a:xfrm>
        </p:grpSpPr>
        <p:sp>
          <p:nvSpPr>
            <p:cNvPr id="122" name="Google Shape;122;p5"/>
            <p:cNvSpPr/>
            <p:nvPr/>
          </p:nvSpPr>
          <p:spPr>
            <a:xfrm>
              <a:off x="720000" y="6761750"/>
              <a:ext cx="6120300" cy="709800"/>
            </a:xfrm>
            <a:prstGeom prst="roundRect">
              <a:avLst>
                <a:gd fmla="val 8646" name="adj"/>
              </a:avLst>
            </a:prstGeom>
            <a:solidFill>
              <a:srgbClr val="FFD10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it" sz="2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  <a:extLst>
                    <a:ext uri="http://customooxmlschemas.google.com/">
                      <go:slidesCustomData xmlns:go="http://customooxmlschemas.google.com/" textRoundtripDataId="5"/>
                    </a:ext>
                  </a:extLst>
                </a:rPr>
                <a:t>Cosa è necessario fare prima dell’attività</a:t>
              </a:r>
              <a:endParaRPr b="0" i="0" sz="2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720000" y="7284958"/>
              <a:ext cx="6120300" cy="2435100"/>
            </a:xfrm>
            <a:prstGeom prst="roundRect">
              <a:avLst>
                <a:gd fmla="val 3201" name="adj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75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B33"/>
                </a:buClr>
                <a:buSzPts val="1400"/>
                <a:buFont typeface="Rubik"/>
                <a:buChar char="❏"/>
              </a:pPr>
              <a:r>
                <a:rPr b="0" i="0" lang="it" sz="1400" u="none" cap="none" strike="noStrike">
                  <a:solidFill>
                    <a:srgbClr val="1D1B33"/>
                  </a:solidFill>
                  <a:latin typeface="Rubik"/>
                  <a:ea typeface="Rubik"/>
                  <a:cs typeface="Rubik"/>
                  <a:sym typeface="Rubik"/>
                </a:rPr>
                <a:t>Fare una panoramica dell’argomento da trattare</a:t>
              </a:r>
              <a:endParaRPr/>
            </a:p>
            <a:p>
              <a:pPr indent="-3175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B33"/>
                </a:buClr>
                <a:buSzPts val="1400"/>
                <a:buFont typeface="Rubik"/>
                <a:buChar char="❏"/>
              </a:pPr>
              <a:r>
                <a:rPr b="0" i="0" lang="it" sz="1400" u="none" cap="none" strike="noStrike">
                  <a:solidFill>
                    <a:srgbClr val="1D1B33"/>
                  </a:solidFill>
                  <a:latin typeface="Rubik"/>
                  <a:ea typeface="Rubik"/>
                  <a:cs typeface="Rubik"/>
                  <a:sym typeface="Rubik"/>
                </a:rPr>
                <a:t>Spiegare agli alunni la tipologia di lavoro completa di obiettivi e griglie di valutazione</a:t>
              </a:r>
              <a:endParaRPr b="0" i="0" sz="1400" u="none" cap="none" strike="noStrike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-3175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B33"/>
                </a:buClr>
                <a:buSzPts val="1400"/>
                <a:buFont typeface="Rubik"/>
                <a:buChar char="❏"/>
              </a:pPr>
              <a:r>
                <a:rPr lang="it">
                  <a:solidFill>
                    <a:srgbClr val="1D1B33"/>
                  </a:solidFill>
                  <a:latin typeface="Rubik"/>
                  <a:ea typeface="Rubik"/>
                  <a:cs typeface="Rubik"/>
                  <a:sym typeface="Rubik"/>
                </a:rPr>
                <a:t>Organizzare i gruppi di lavoro con i vari ruoli (referente, speaker, esperto registrazione-montaggio audio, editor dello script…)</a:t>
              </a:r>
              <a:endParaRPr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-228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B33"/>
                </a:buClr>
                <a:buSzPts val="1400"/>
                <a:buFont typeface="Rubik"/>
                <a:buNone/>
              </a:pPr>
              <a:r>
                <a:t/>
              </a:r>
              <a:endParaRPr b="0" i="0" sz="1400" u="none" cap="none" strike="noStrike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1D1B33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24" name="Google Shape;124;p5"/>
          <p:cNvGrpSpPr/>
          <p:nvPr/>
        </p:nvGrpSpPr>
        <p:grpSpPr>
          <a:xfrm>
            <a:off x="720000" y="4337075"/>
            <a:ext cx="4130400" cy="2215102"/>
            <a:chOff x="720000" y="4337075"/>
            <a:chExt cx="4130400" cy="2215102"/>
          </a:xfrm>
        </p:grpSpPr>
        <p:sp>
          <p:nvSpPr>
            <p:cNvPr id="125" name="Google Shape;125;p5"/>
            <p:cNvSpPr/>
            <p:nvPr/>
          </p:nvSpPr>
          <p:spPr>
            <a:xfrm>
              <a:off x="720000" y="4337075"/>
              <a:ext cx="4130400" cy="654900"/>
            </a:xfrm>
            <a:prstGeom prst="roundRect">
              <a:avLst>
                <a:gd fmla="val 8646" name="adj"/>
              </a:avLst>
            </a:prstGeom>
            <a:solidFill>
              <a:srgbClr val="D1008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it" sz="2400" u="none" cap="none" strike="noStrik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Tecnologie e strumenti</a:t>
              </a:r>
              <a:endParaRPr b="0" i="0" sz="2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720000" y="4845477"/>
              <a:ext cx="4130400" cy="1706700"/>
            </a:xfrm>
            <a:prstGeom prst="roundRect">
              <a:avLst>
                <a:gd fmla="val 3201" name="adj"/>
              </a:avLst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7500" lvl="0" marL="457200" marR="0" rtl="0" algn="l">
                <a:lnSpc>
                  <a:spcPct val="9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b="0" i="0" lang="it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Dispositivi portatili con connessione internet</a:t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-317500" lvl="0" marL="457200" marR="0" rtl="0" algn="l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ubik"/>
                <a:buChar char="●"/>
              </a:pPr>
              <a:r>
                <a:rPr b="0" i="0" lang="it" sz="14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Fogli e pennarelli o matite per la bozza o mappa concettuale</a:t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139700" marR="0" rtl="0" algn="l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 b="1968" l="0" r="0" t="1968"/>
          <a:stretch/>
        </p:blipFill>
        <p:spPr>
          <a:xfrm>
            <a:off x="1275113" y="720003"/>
            <a:ext cx="529175" cy="692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it" sz="2300" u="none" cap="none" strike="noStrik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DURANTE la sperimentazione</a:t>
            </a:r>
            <a:endParaRPr b="0" i="0" sz="2300" u="none" cap="none" strike="noStrik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/>
          <p:nvPr/>
        </p:nvSpPr>
        <p:spPr>
          <a:xfrm rot="5399366">
            <a:off x="6142220" y="711449"/>
            <a:ext cx="976645" cy="1211447"/>
          </a:xfrm>
          <a:custGeom>
            <a:rect b="b" l="l" r="r" t="t"/>
            <a:pathLst>
              <a:path extrusionOk="0" h="60286" w="72024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" name="Google Shape;134;p7"/>
          <p:cNvGrpSpPr/>
          <p:nvPr/>
        </p:nvGrpSpPr>
        <p:grpSpPr>
          <a:xfrm>
            <a:off x="206400" y="1631550"/>
            <a:ext cx="7138250" cy="690900"/>
            <a:chOff x="206400" y="2241150"/>
            <a:chExt cx="7138250" cy="690900"/>
          </a:xfrm>
        </p:grpSpPr>
        <p:sp>
          <p:nvSpPr>
            <p:cNvPr id="135" name="Google Shape;135;p7"/>
            <p:cNvSpPr/>
            <p:nvPr/>
          </p:nvSpPr>
          <p:spPr>
            <a:xfrm>
              <a:off x="206400" y="2241150"/>
              <a:ext cx="1052700" cy="690900"/>
            </a:xfrm>
            <a:prstGeom prst="roundRect">
              <a:avLst>
                <a:gd fmla="val 4400" name="adj"/>
              </a:avLst>
            </a:prstGeom>
            <a:solidFill>
              <a:srgbClr val="FFD10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4999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0" i="0" lang="it" sz="18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 Durata</a:t>
              </a:r>
              <a:endPara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1226275" y="2241150"/>
              <a:ext cx="4474800" cy="690900"/>
            </a:xfrm>
            <a:prstGeom prst="roundRect">
              <a:avLst>
                <a:gd fmla="val 5884" name="adj"/>
              </a:avLst>
            </a:prstGeom>
            <a:solidFill>
              <a:srgbClr val="FFD10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4999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b="0" i="0" lang="it" sz="18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Azioni docente e studente</a:t>
              </a:r>
              <a:endPara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5700950" y="2241150"/>
              <a:ext cx="1643700" cy="690900"/>
            </a:xfrm>
            <a:prstGeom prst="roundRect">
              <a:avLst>
                <a:gd fmla="val 4150" name="adj"/>
              </a:avLst>
            </a:prstGeom>
            <a:solidFill>
              <a:srgbClr val="FFD10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it" sz="18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Strumenti necessari</a:t>
              </a:r>
              <a:endPara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l">
                <a:lnSpc>
                  <a:spcPct val="114999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aphicFrame>
        <p:nvGraphicFramePr>
          <p:cNvPr id="138" name="Google Shape;138;p7"/>
          <p:cNvGraphicFramePr/>
          <p:nvPr/>
        </p:nvGraphicFramePr>
        <p:xfrm>
          <a:off x="206400" y="230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{72E70BE7-811D-4D7B-B390-971497D33243}</a:tableStyleId>
              </a:tblPr>
              <a:tblGrid>
                <a:gridCol w="1019850"/>
                <a:gridCol w="4474550"/>
                <a:gridCol w="1643850"/>
              </a:tblGrid>
              <a:tr h="156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it" sz="1200" u="none" cap="none" strike="noStrik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 h</a:t>
                      </a:r>
                      <a:endParaRPr sz="12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Introduzione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Presento il tema attraverso video, immagini e brevi testi tratti dal diario di Colombo. Vengono condivisi </a:t>
                      </a:r>
                      <a:r>
                        <a:rPr b="1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obiettivi e criteri di valutazione</a:t>
                      </a: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 Gli studenti riflettono insieme su cosa significhi “scoprire” un nuovo mondo e da quale punto di vista si racconta la storia.</a:t>
                      </a:r>
                      <a:endParaRPr sz="11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Digital board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rPr lang="it" sz="1100" u="none" cap="none" strike="noStrike">
                          <a:solidFill>
                            <a:schemeClr val="dk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Libro di testo</a:t>
                      </a:r>
                      <a:endParaRPr sz="11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116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2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1</a:t>
                      </a:r>
                      <a:r>
                        <a:rPr lang="it" sz="12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 </a:t>
                      </a:r>
                      <a:r>
                        <a:rPr lang="it" sz="12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h</a:t>
                      </a:r>
                      <a:endParaRPr sz="12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100" u="none" cap="none" strike="noStrike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b="1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 Ricerca </a:t>
                      </a: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Divisi in piccoli gruppi, gli studenti approfondiscono un aspetto: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Char char="•"/>
                      </a:pP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il viaggio di Colombo,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Char char="•"/>
                      </a:pP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vita a bordo,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Char char="•"/>
                      </a:pP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l’incontro con le popolazioni amerindie,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Char char="•"/>
                      </a:pP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 conseguenze delle scoperte per l’Europa e l’America.</a:t>
                      </a:r>
                      <a:endParaRPr sz="11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1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Dispositivi per reperire</a:t>
                      </a:r>
                      <a:r>
                        <a:rPr lang="it" sz="11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 informazioni sul web e/o analizzare fonti storiche e/o iconografiche reperibili online</a:t>
                      </a:r>
                      <a:endParaRPr sz="11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4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2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1 h</a:t>
                      </a:r>
                      <a:endParaRPr sz="12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1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- </a:t>
                      </a:r>
                      <a:r>
                        <a:rPr b="1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 produzione</a:t>
                      </a:r>
                      <a:b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Ogni gruppo realizza un </a:t>
                      </a:r>
                      <a:r>
                        <a:rPr b="1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elaborato creativo</a:t>
                      </a: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(intervista immaginaria, video o presentazione digitale, podcast) che racconta la scoperta “dall’interno”, assumendo un punto di vista storico (marinaio, indigeno, religioso, mercante...).</a:t>
                      </a:r>
                      <a:endParaRPr sz="11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1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Strumenti finalizzati</a:t>
                      </a:r>
                      <a:r>
                        <a:rPr lang="it" sz="11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 alla realizzazione del prodotto digitale finale (es. app. di grafica, di video registrazione, di audio regitrazione…)</a:t>
                      </a:r>
                      <a:endParaRPr sz="11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35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2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2 h</a:t>
                      </a:r>
                      <a:endParaRPr sz="12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Presentazione e feedback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 gruppi presentano a turno i lavori alla classe.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Compagni e insegnante forniscono un </a:t>
                      </a:r>
                      <a:r>
                        <a:rPr b="1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riscontro descrittivo</a:t>
                      </a:r>
                      <a:r>
                        <a:rPr b="0" i="0" lang="it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cosa è stato chiaro, interessante, accurato, e cosa si può migliorare. Gli errori vengono discussi come spunti di riflessione.</a:t>
                      </a:r>
                      <a:endParaRPr sz="11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1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Digital</a:t>
                      </a:r>
                      <a:r>
                        <a:rPr lang="it" sz="11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 Board perla proiezione o ascolto degli elaborati digitali audio-video</a:t>
                      </a:r>
                      <a:endParaRPr sz="11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920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2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1 h</a:t>
                      </a:r>
                      <a:endParaRPr sz="12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it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Revisione e riflessione </a:t>
                      </a:r>
                      <a:br>
                        <a:rPr b="0" i="0" lang="it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it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Gli studenti aggiornano o migliorano i loro elaborati sulla base dei feedback ricevuti. Compilano la </a:t>
                      </a:r>
                      <a:r>
                        <a:rPr b="1" i="0" lang="it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scheda di autovalutazione</a:t>
                      </a:r>
                      <a:r>
                        <a:rPr b="0" i="0" lang="it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riflettendo su conoscenze, metodo e partecipazione.</a:t>
                      </a:r>
                      <a:br>
                        <a:rPr b="0" i="0" lang="it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it" sz="12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Viene conclusa l’attività con un commento collettivo, sottolineando i progressi del gruppo e le connessioni tra passato e presente (es. scoperte e globalizzazione).</a:t>
                      </a:r>
                      <a:endParaRPr sz="12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200" u="none" cap="none" strike="noStrike">
                          <a:latin typeface="Rubik"/>
                          <a:ea typeface="Rubik"/>
                          <a:cs typeface="Rubik"/>
                          <a:sym typeface="Rubik"/>
                        </a:rPr>
                        <a:t>Schede di autoriflessione e valutazione tra pari</a:t>
                      </a:r>
                      <a:endParaRPr sz="1200" u="none" cap="none" strike="noStrike"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39" name="Google Shape;139;p7"/>
          <p:cNvSpPr/>
          <p:nvPr/>
        </p:nvSpPr>
        <p:spPr>
          <a:xfrm>
            <a:off x="1885375" y="720625"/>
            <a:ext cx="4399200" cy="690900"/>
          </a:xfrm>
          <a:prstGeom prst="roundRect">
            <a:avLst>
              <a:gd fmla="val 16667" name="adj"/>
            </a:avLst>
          </a:prstGeom>
          <a:solidFill>
            <a:srgbClr val="008FD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3000" u="none" cap="none" strike="noStrike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rPr>
              <a:t>Scaletta</a:t>
            </a:r>
            <a:endParaRPr b="0" i="0" sz="3000" u="none" cap="none" strike="noStrike">
              <a:solidFill>
                <a:schemeClr val="lt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pic>
        <p:nvPicPr>
          <p:cNvPr id="140" name="Google Shape;140;p7"/>
          <p:cNvPicPr preferRelativeResize="0"/>
          <p:nvPr/>
        </p:nvPicPr>
        <p:blipFill rotWithShape="1">
          <a:blip r:embed="rId3">
            <a:alphaModFix/>
          </a:blip>
          <a:srcRect b="1968" l="0" r="0" t="1968"/>
          <a:stretch/>
        </p:blipFill>
        <p:spPr>
          <a:xfrm>
            <a:off x="1275113" y="720003"/>
            <a:ext cx="529175" cy="69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/>
          <p:nvPr/>
        </p:nvSpPr>
        <p:spPr>
          <a:xfrm flipH="1">
            <a:off x="-54" y="477377"/>
            <a:ext cx="2818839" cy="2333370"/>
          </a:xfrm>
          <a:custGeom>
            <a:rect b="b" l="l" r="r" t="t"/>
            <a:pathLst>
              <a:path extrusionOk="0" h="60286" w="72024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720000" y="2130625"/>
            <a:ext cx="6120000" cy="1022400"/>
          </a:xfrm>
          <a:prstGeom prst="roundRect">
            <a:avLst>
              <a:gd fmla="val 8646" name="adj"/>
            </a:avLst>
          </a:prstGeom>
          <a:solidFill>
            <a:srgbClr val="008FD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7" name="Google Shape;147;p9"/>
          <p:cNvSpPr/>
          <p:nvPr/>
        </p:nvSpPr>
        <p:spPr>
          <a:xfrm rot="639579">
            <a:off x="86998" y="8867995"/>
            <a:ext cx="7385666" cy="1721629"/>
          </a:xfrm>
          <a:custGeom>
            <a:rect b="b" l="l" r="r" t="t"/>
            <a:pathLst>
              <a:path extrusionOk="0" h="68861" w="260221">
                <a:moveTo>
                  <a:pt x="0" y="68830"/>
                </a:moveTo>
                <a:cubicBezTo>
                  <a:pt x="1695" y="68232"/>
                  <a:pt x="-2768" y="70623"/>
                  <a:pt x="10167" y="65240"/>
                </a:cubicBezTo>
                <a:cubicBezTo>
                  <a:pt x="23102" y="59857"/>
                  <a:pt x="56339" y="39144"/>
                  <a:pt x="77609" y="36534"/>
                </a:cubicBezTo>
                <a:cubicBezTo>
                  <a:pt x="98879" y="33924"/>
                  <a:pt x="118507" y="53236"/>
                  <a:pt x="137788" y="49582"/>
                </a:cubicBezTo>
                <a:cubicBezTo>
                  <a:pt x="157070" y="45929"/>
                  <a:pt x="175314" y="18353"/>
                  <a:pt x="193298" y="14613"/>
                </a:cubicBezTo>
                <a:cubicBezTo>
                  <a:pt x="211283" y="10873"/>
                  <a:pt x="234541" y="29576"/>
                  <a:pt x="245695" y="27140"/>
                </a:cubicBezTo>
                <a:cubicBezTo>
                  <a:pt x="256849" y="24705"/>
                  <a:pt x="257800" y="4523"/>
                  <a:pt x="260221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719525" y="1169625"/>
            <a:ext cx="6134700" cy="60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3000" u="none" cap="none" strike="noStrike">
                <a:solidFill>
                  <a:srgbClr val="008FD2"/>
                </a:solidFill>
                <a:latin typeface="Rubik"/>
                <a:ea typeface="Rubik"/>
                <a:cs typeface="Rubik"/>
                <a:sym typeface="Rubik"/>
              </a:rPr>
              <a:t>Condivisione di materiali prodotti</a:t>
            </a:r>
            <a:endParaRPr b="0" i="0" sz="3000" u="none" cap="none" strike="noStrike">
              <a:solidFill>
                <a:srgbClr val="008FD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720000" y="2452175"/>
            <a:ext cx="6120000" cy="7267800"/>
          </a:xfrm>
          <a:prstGeom prst="roundRect">
            <a:avLst>
              <a:gd fmla="val 1461" name="adj"/>
            </a:avLst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12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Scheda di Autoriflessione</a:t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50" name="Google Shape;15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2286" y="0"/>
            <a:ext cx="1535428" cy="11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it" sz="2300" u="none" cap="none" strike="noStrik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DOPO la sperimentazione</a:t>
            </a:r>
            <a:endParaRPr b="0" i="0" sz="2300" u="none" cap="none" strike="noStrik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52" name="Google Shape;15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527" y="3361094"/>
            <a:ext cx="5617028" cy="6808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/>
          <p:nvPr/>
        </p:nvSpPr>
        <p:spPr>
          <a:xfrm flipH="1">
            <a:off x="-54" y="477377"/>
            <a:ext cx="2818839" cy="2333370"/>
          </a:xfrm>
          <a:custGeom>
            <a:rect b="b" l="l" r="r" t="t"/>
            <a:pathLst>
              <a:path extrusionOk="0" h="60286" w="72024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720000" y="2130625"/>
            <a:ext cx="6120000" cy="1022400"/>
          </a:xfrm>
          <a:prstGeom prst="roundRect">
            <a:avLst>
              <a:gd fmla="val 8646" name="adj"/>
            </a:avLst>
          </a:prstGeom>
          <a:solidFill>
            <a:srgbClr val="008FD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9" name="Google Shape;159;p4"/>
          <p:cNvSpPr/>
          <p:nvPr/>
        </p:nvSpPr>
        <p:spPr>
          <a:xfrm rot="639579">
            <a:off x="86998" y="8867995"/>
            <a:ext cx="7385666" cy="1721629"/>
          </a:xfrm>
          <a:custGeom>
            <a:rect b="b" l="l" r="r" t="t"/>
            <a:pathLst>
              <a:path extrusionOk="0" h="68861" w="260221">
                <a:moveTo>
                  <a:pt x="0" y="68830"/>
                </a:moveTo>
                <a:cubicBezTo>
                  <a:pt x="1695" y="68232"/>
                  <a:pt x="-2768" y="70623"/>
                  <a:pt x="10167" y="65240"/>
                </a:cubicBezTo>
                <a:cubicBezTo>
                  <a:pt x="23102" y="59857"/>
                  <a:pt x="56339" y="39144"/>
                  <a:pt x="77609" y="36534"/>
                </a:cubicBezTo>
                <a:cubicBezTo>
                  <a:pt x="98879" y="33924"/>
                  <a:pt x="118507" y="53236"/>
                  <a:pt x="137788" y="49582"/>
                </a:cubicBezTo>
                <a:cubicBezTo>
                  <a:pt x="157070" y="45929"/>
                  <a:pt x="175314" y="18353"/>
                  <a:pt x="193298" y="14613"/>
                </a:cubicBezTo>
                <a:cubicBezTo>
                  <a:pt x="211283" y="10873"/>
                  <a:pt x="234541" y="29576"/>
                  <a:pt x="245695" y="27140"/>
                </a:cubicBezTo>
                <a:cubicBezTo>
                  <a:pt x="256849" y="24705"/>
                  <a:pt x="257800" y="4523"/>
                  <a:pt x="260221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>
            <a:off x="719525" y="1169625"/>
            <a:ext cx="6134700" cy="60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3000" u="none" cap="none" strike="noStrike">
                <a:solidFill>
                  <a:srgbClr val="008FD2"/>
                </a:solidFill>
                <a:latin typeface="Rubik"/>
                <a:ea typeface="Rubik"/>
                <a:cs typeface="Rubik"/>
                <a:sym typeface="Rubik"/>
              </a:rPr>
              <a:t>Condivisione di materiali prodotti</a:t>
            </a:r>
            <a:endParaRPr b="0" i="0" sz="3000" u="none" cap="none" strike="noStrike">
              <a:solidFill>
                <a:srgbClr val="008FD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720000" y="3171600"/>
            <a:ext cx="6120000" cy="7267800"/>
          </a:xfrm>
          <a:prstGeom prst="roundRect">
            <a:avLst>
              <a:gd fmla="val 1461" name="adj"/>
            </a:avLst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12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Scheda di Autoriflessione</a:t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62" name="Google Shape;16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2286" y="0"/>
            <a:ext cx="1535428" cy="11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it" sz="2300" u="none" cap="none" strike="noStrik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DOPO la sperimentazione</a:t>
            </a:r>
            <a:endParaRPr b="0" i="0" sz="2300" u="none" cap="none" strike="noStrik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64" name="Google Shape;16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725" y="3169047"/>
            <a:ext cx="6033565" cy="5638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"/>
          <p:cNvSpPr/>
          <p:nvPr/>
        </p:nvSpPr>
        <p:spPr>
          <a:xfrm flipH="1">
            <a:off x="-54" y="477377"/>
            <a:ext cx="2818839" cy="2333370"/>
          </a:xfrm>
          <a:custGeom>
            <a:rect b="b" l="l" r="r" t="t"/>
            <a:pathLst>
              <a:path extrusionOk="0" h="60286" w="72024">
                <a:moveTo>
                  <a:pt x="72024" y="787"/>
                </a:moveTo>
                <a:cubicBezTo>
                  <a:pt x="65065" y="-952"/>
                  <a:pt x="55316" y="170"/>
                  <a:pt x="51147" y="6007"/>
                </a:cubicBezTo>
                <a:cubicBezTo>
                  <a:pt x="46189" y="12948"/>
                  <a:pt x="50448" y="23825"/>
                  <a:pt x="45928" y="31059"/>
                </a:cubicBezTo>
                <a:cubicBezTo>
                  <a:pt x="38519" y="42915"/>
                  <a:pt x="14839" y="32448"/>
                  <a:pt x="5741" y="43063"/>
                </a:cubicBezTo>
                <a:cubicBezTo>
                  <a:pt x="1803" y="47658"/>
                  <a:pt x="5741" y="58371"/>
                  <a:pt x="0" y="60286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720000" y="2130625"/>
            <a:ext cx="6120000" cy="1022400"/>
          </a:xfrm>
          <a:prstGeom prst="roundRect">
            <a:avLst>
              <a:gd fmla="val 8646" name="adj"/>
            </a:avLst>
          </a:prstGeom>
          <a:solidFill>
            <a:srgbClr val="008FD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1" name="Google Shape;171;p6"/>
          <p:cNvSpPr/>
          <p:nvPr/>
        </p:nvSpPr>
        <p:spPr>
          <a:xfrm rot="639579">
            <a:off x="86998" y="8867995"/>
            <a:ext cx="7385666" cy="1721629"/>
          </a:xfrm>
          <a:custGeom>
            <a:rect b="b" l="l" r="r" t="t"/>
            <a:pathLst>
              <a:path extrusionOk="0" h="68861" w="260221">
                <a:moveTo>
                  <a:pt x="0" y="68830"/>
                </a:moveTo>
                <a:cubicBezTo>
                  <a:pt x="1695" y="68232"/>
                  <a:pt x="-2768" y="70623"/>
                  <a:pt x="10167" y="65240"/>
                </a:cubicBezTo>
                <a:cubicBezTo>
                  <a:pt x="23102" y="59857"/>
                  <a:pt x="56339" y="39144"/>
                  <a:pt x="77609" y="36534"/>
                </a:cubicBezTo>
                <a:cubicBezTo>
                  <a:pt x="98879" y="33924"/>
                  <a:pt x="118507" y="53236"/>
                  <a:pt x="137788" y="49582"/>
                </a:cubicBezTo>
                <a:cubicBezTo>
                  <a:pt x="157070" y="45929"/>
                  <a:pt x="175314" y="18353"/>
                  <a:pt x="193298" y="14613"/>
                </a:cubicBezTo>
                <a:cubicBezTo>
                  <a:pt x="211283" y="10873"/>
                  <a:pt x="234541" y="29576"/>
                  <a:pt x="245695" y="27140"/>
                </a:cubicBezTo>
                <a:cubicBezTo>
                  <a:pt x="256849" y="24705"/>
                  <a:pt x="257800" y="4523"/>
                  <a:pt x="260221" y="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719525" y="1169625"/>
            <a:ext cx="6134700" cy="60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3000" u="none" cap="none" strike="noStrike">
                <a:solidFill>
                  <a:srgbClr val="008FD2"/>
                </a:solidFill>
                <a:latin typeface="Rubik"/>
                <a:ea typeface="Rubik"/>
                <a:cs typeface="Rubik"/>
                <a:sym typeface="Rubik"/>
              </a:rPr>
              <a:t>Condivisione di materiali prodotti</a:t>
            </a:r>
            <a:endParaRPr b="0" i="0" sz="3000" u="none" cap="none" strike="noStrike">
              <a:solidFill>
                <a:srgbClr val="008FD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3" name="Google Shape;173;p6"/>
          <p:cNvSpPr/>
          <p:nvPr/>
        </p:nvSpPr>
        <p:spPr>
          <a:xfrm>
            <a:off x="720000" y="2452175"/>
            <a:ext cx="6120000" cy="7267800"/>
          </a:xfrm>
          <a:prstGeom prst="roundRect">
            <a:avLst>
              <a:gd fmla="val 1461" name="adj"/>
            </a:avLst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12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Scheda di Autoriflessione</a:t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1D1B3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2286" y="0"/>
            <a:ext cx="1535428" cy="11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6"/>
          <p:cNvSpPr txBox="1"/>
          <p:nvPr/>
        </p:nvSpPr>
        <p:spPr>
          <a:xfrm rot="-5400000">
            <a:off x="-2514450" y="5038950"/>
            <a:ext cx="55434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it" sz="2300" u="none" cap="none" strike="noStrike">
                <a:solidFill>
                  <a:srgbClr val="D9D9D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DOPO la sperimentazione</a:t>
            </a:r>
            <a:endParaRPr b="0" i="0" sz="2300" u="none" cap="none" strike="noStrike">
              <a:solidFill>
                <a:srgbClr val="D9D9D9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76" name="Google Shape;17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809" y="2464573"/>
            <a:ext cx="6754044" cy="418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Alessandro -</dc:creator>
</cp:coreProperties>
</file>