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440000" cx="7560000"/>
  <p:notesSz cx="6858000" cy="9144000"/>
  <p:embeddedFontLst>
    <p:embeddedFont>
      <p:font typeface="Rubik Medium"/>
      <p:regular r:id="rId17"/>
      <p:bold r:id="rId18"/>
      <p:italic r:id="rId19"/>
      <p:boldItalic r:id="rId20"/>
    </p:embeddedFont>
    <p:embeddedFont>
      <p:font typeface="Rubik Light"/>
      <p:regular r:id="rId21"/>
      <p:bold r:id="rId22"/>
      <p:italic r:id="rId23"/>
      <p:boldItalic r:id="rId24"/>
    </p:embeddedFont>
    <p:embeddedFont>
      <p:font typeface="Rubik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  <p:embeddedFont>
      <p:font typeface="Comfortaa Medium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4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6123">
          <p15:clr>
            <a:srgbClr val="747775"/>
          </p15:clr>
        </p15:guide>
        <p15:guide id="4" pos="454">
          <p15:clr>
            <a:srgbClr val="747775"/>
          </p15:clr>
        </p15:guide>
        <p15:guide id="5" pos="4309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itvx+l2SVzv/o37kzbRWPtyH4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DD57E6-F0AC-436C-B985-7DAE0BD0632E}">
  <a:tblStyle styleId="{D4DD57E6-F0AC-436C-B985-7DAE0BD0632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 orient="horz"/>
        <p:guide pos="2381"/>
        <p:guide pos="6123" orient="horz"/>
        <p:guide pos="454"/>
        <p:guide pos="43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Medium-boldItalic.fntdata"/><Relationship Id="rId22" Type="http://schemas.openxmlformats.org/officeDocument/2006/relationships/font" Target="fonts/RubikLight-bold.fntdata"/><Relationship Id="rId21" Type="http://schemas.openxmlformats.org/officeDocument/2006/relationships/font" Target="fonts/RubikLight-regular.fntdata"/><Relationship Id="rId24" Type="http://schemas.openxmlformats.org/officeDocument/2006/relationships/font" Target="fonts/RubikLight-boldItalic.fntdata"/><Relationship Id="rId23" Type="http://schemas.openxmlformats.org/officeDocument/2006/relationships/font" Target="fonts/Rubik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ubik-bold.fntdata"/><Relationship Id="rId25" Type="http://schemas.openxmlformats.org/officeDocument/2006/relationships/font" Target="fonts/Rubik-regular.fntdata"/><Relationship Id="rId28" Type="http://schemas.openxmlformats.org/officeDocument/2006/relationships/font" Target="fonts/Rubik-boldItalic.fntdata"/><Relationship Id="rId27" Type="http://schemas.openxmlformats.org/officeDocument/2006/relationships/font" Target="fonts/Rubik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Medium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Comfortaa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ubikMedium-regular.fntdata"/><Relationship Id="rId16" Type="http://schemas.openxmlformats.org/officeDocument/2006/relationships/slide" Target="slides/slide10.xml"/><Relationship Id="rId19" Type="http://schemas.openxmlformats.org/officeDocument/2006/relationships/font" Target="fonts/RubikMedium-italic.fntdata"/><Relationship Id="rId18" Type="http://schemas.openxmlformats.org/officeDocument/2006/relationships/font" Target="fonts/Rubik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Link al flusso di lavoro: https://miro.com/app/board/uXjVLcx7Fko=/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4671f71cf_0_2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04671f71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031d971c2_0_0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3a031d971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Link al flusso di lavoro: https://miro.com/app/board/uXjVLcx7Fko=/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6bd2a7e5f_0_23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06bd2a7e5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ctrTitle"/>
          </p:nvPr>
        </p:nvSpPr>
        <p:spPr>
          <a:xfrm>
            <a:off x="257711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7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3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reativecommons.it/chapterIT/index.php/license-your-work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495" r="494" t="0"/>
          <a:stretch/>
        </p:blipFill>
        <p:spPr>
          <a:xfrm>
            <a:off x="0" y="-24162"/>
            <a:ext cx="7560000" cy="10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1118850" y="2656800"/>
            <a:ext cx="5322300" cy="5126400"/>
          </a:xfrm>
          <a:prstGeom prst="roundRect">
            <a:avLst>
              <a:gd fmla="val 2998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it" sz="3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Documento di progettazione e condivisione dell’attività didattica </a:t>
            </a:r>
            <a:r>
              <a:rPr b="0" i="0" lang="it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it" sz="3000" u="none" cap="none" strike="noStrik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227" r="218" t="0"/>
          <a:stretch/>
        </p:blipFill>
        <p:spPr>
          <a:xfrm>
            <a:off x="4403463" y="1658220"/>
            <a:ext cx="1638625" cy="16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688" y="1210275"/>
            <a:ext cx="1331637" cy="127713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174700" y="1082075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74700" y="114640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74700" y="120765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6">
            <a:alphaModFix/>
          </a:blip>
          <a:srcRect b="1968" l="0" r="0" t="1968"/>
          <a:stretch/>
        </p:blipFill>
        <p:spPr>
          <a:xfrm>
            <a:off x="1426925" y="8232369"/>
            <a:ext cx="577650" cy="7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79537" y="7872581"/>
            <a:ext cx="1936950" cy="14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8">
            <a:alphaModFix/>
          </a:blip>
          <a:srcRect b="0" l="2874" r="2874" t="0"/>
          <a:stretch/>
        </p:blipFill>
        <p:spPr>
          <a:xfrm>
            <a:off x="5608912" y="8180210"/>
            <a:ext cx="523200" cy="85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 title="ES_CSP Education_Boosting.jp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6925" y="5365750"/>
            <a:ext cx="3365500" cy="19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4671f71cf_0_22"/>
          <p:cNvSpPr/>
          <p:nvPr/>
        </p:nvSpPr>
        <p:spPr>
          <a:xfrm flipH="1">
            <a:off x="-54" y="477377"/>
            <a:ext cx="2818839" cy="2333370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04671f71cf_0_22"/>
          <p:cNvSpPr/>
          <p:nvPr/>
        </p:nvSpPr>
        <p:spPr>
          <a:xfrm rot="1375827">
            <a:off x="1824778" y="508439"/>
            <a:ext cx="5622007" cy="1721550"/>
          </a:xfrm>
          <a:custGeom>
            <a:rect b="b" l="l" r="r" t="t"/>
            <a:pathLst>
              <a:path extrusionOk="0" h="68861" w="260221">
                <a:moveTo>
                  <a:pt x="0" y="68830"/>
                </a:moveTo>
                <a:cubicBezTo>
                  <a:pt x="1695" y="68232"/>
                  <a:pt x="-2768" y="70623"/>
                  <a:pt x="10167" y="65240"/>
                </a:cubicBezTo>
                <a:cubicBezTo>
                  <a:pt x="23102" y="59857"/>
                  <a:pt x="56339" y="39144"/>
                  <a:pt x="77609" y="36534"/>
                </a:cubicBezTo>
                <a:cubicBezTo>
                  <a:pt x="98879" y="33924"/>
                  <a:pt x="118507" y="53236"/>
                  <a:pt x="137788" y="49582"/>
                </a:cubicBezTo>
                <a:cubicBezTo>
                  <a:pt x="157070" y="45929"/>
                  <a:pt x="175314" y="18353"/>
                  <a:pt x="193298" y="14613"/>
                </a:cubicBezTo>
                <a:cubicBezTo>
                  <a:pt x="211283" y="10873"/>
                  <a:pt x="234541" y="29576"/>
                  <a:pt x="245695" y="27140"/>
                </a:cubicBezTo>
                <a:cubicBezTo>
                  <a:pt x="256849" y="24705"/>
                  <a:pt x="257800" y="4523"/>
                  <a:pt x="260221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04671f71cf_0_22"/>
          <p:cNvSpPr/>
          <p:nvPr/>
        </p:nvSpPr>
        <p:spPr>
          <a:xfrm>
            <a:off x="720000" y="1729925"/>
            <a:ext cx="6120300" cy="7976100"/>
          </a:xfrm>
          <a:prstGeom prst="roundRect">
            <a:avLst>
              <a:gd fmla="val 320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Scegli una licenza creative commons da attribuire a questo tuo documento</a:t>
            </a:r>
            <a:endParaRPr b="0" i="0" sz="1200" u="none" cap="none" strike="noStrike">
              <a:solidFill>
                <a:srgbClr val="161426"/>
              </a:solidFill>
              <a:latin typeface="Rubik"/>
              <a:ea typeface="Rubik"/>
              <a:cs typeface="Rubik"/>
              <a:sym typeface="Rubik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Scopri </a:t>
            </a:r>
            <a:r>
              <a:rPr b="1" i="0" lang="it" sz="1200" u="sng" cap="none" strike="noStrike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qui</a:t>
            </a: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cosa sono le licenze Creative Commons</a:t>
            </a:r>
            <a:endParaRPr b="0" i="0" sz="12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5" name="Google Shape;185;g304671f71cf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905" y="6576415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04671f71cf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905" y="5581968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04671f71cf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905" y="3552950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04671f71cf_0_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905" y="4587520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04671f71cf_0_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6905" y="2560638"/>
            <a:ext cx="1920661" cy="7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04671f71cf_0_22"/>
          <p:cNvSpPr txBox="1"/>
          <p:nvPr/>
        </p:nvSpPr>
        <p:spPr>
          <a:xfrm>
            <a:off x="3026576" y="2624913"/>
            <a:ext cx="272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</a:t>
            </a:r>
            <a:endParaRPr b="0" i="0" sz="1200" u="none" cap="none" strike="noStrike">
              <a:solidFill>
                <a:srgbClr val="16142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1" name="Google Shape;191;g304671f71cf_0_22"/>
          <p:cNvSpPr txBox="1"/>
          <p:nvPr/>
        </p:nvSpPr>
        <p:spPr>
          <a:xfrm>
            <a:off x="3026576" y="3621413"/>
            <a:ext cx="272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BY-ND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Opere Derivate</a:t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2" name="Google Shape;192;g304671f71cf_0_22"/>
          <p:cNvSpPr txBox="1"/>
          <p:nvPr/>
        </p:nvSpPr>
        <p:spPr>
          <a:xfrm>
            <a:off x="3026576" y="46600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BY-SA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Condividi allo Stesso Modo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3" name="Google Shape;193;g304671f71cf_0_22"/>
          <p:cNvSpPr txBox="1"/>
          <p:nvPr/>
        </p:nvSpPr>
        <p:spPr>
          <a:xfrm>
            <a:off x="3026576" y="56565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BY-NC-SA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Commerciale – Condividi allo Stesso Modo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4" name="Google Shape;194;g304671f71cf_0_22"/>
          <p:cNvSpPr txBox="1"/>
          <p:nvPr/>
        </p:nvSpPr>
        <p:spPr>
          <a:xfrm>
            <a:off x="3026576" y="66530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BY-NC-ND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Commerciale – Non Opere Derivate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5" name="Google Shape;195;g304671f71cf_0_22"/>
          <p:cNvSpPr/>
          <p:nvPr/>
        </p:nvSpPr>
        <p:spPr>
          <a:xfrm>
            <a:off x="1466850" y="707875"/>
            <a:ext cx="4626300" cy="6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rgbClr val="008FD2"/>
                </a:solidFill>
                <a:latin typeface="Rubik"/>
                <a:ea typeface="Rubik"/>
                <a:cs typeface="Rubik"/>
                <a:sym typeface="Rubik"/>
              </a:rPr>
              <a:t>Licenze</a:t>
            </a:r>
            <a:endParaRPr b="0" i="0" sz="3000" u="none" cap="none" strike="noStrike">
              <a:solidFill>
                <a:srgbClr val="008FD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3a031d971c2_0_0"/>
          <p:cNvPicPr preferRelativeResize="0"/>
          <p:nvPr/>
        </p:nvPicPr>
        <p:blipFill rotWithShape="1">
          <a:blip r:embed="rId3">
            <a:alphaModFix/>
          </a:blip>
          <a:srcRect b="0" l="495" r="495" t="0"/>
          <a:stretch/>
        </p:blipFill>
        <p:spPr>
          <a:xfrm>
            <a:off x="0" y="-24162"/>
            <a:ext cx="7560000" cy="10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a031d971c2_0_0"/>
          <p:cNvSpPr/>
          <p:nvPr/>
        </p:nvSpPr>
        <p:spPr>
          <a:xfrm>
            <a:off x="1118850" y="2656800"/>
            <a:ext cx="5322300" cy="5126400"/>
          </a:xfrm>
          <a:prstGeom prst="roundRect">
            <a:avLst>
              <a:gd fmla="val 2998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it" sz="3000" u="none" cap="none" strike="noStrik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g3a031d971c2_0_0"/>
          <p:cNvPicPr preferRelativeResize="0"/>
          <p:nvPr/>
        </p:nvPicPr>
        <p:blipFill rotWithShape="1">
          <a:blip r:embed="rId4">
            <a:alphaModFix/>
          </a:blip>
          <a:srcRect b="0" l="228" r="219" t="0"/>
          <a:stretch/>
        </p:blipFill>
        <p:spPr>
          <a:xfrm>
            <a:off x="4403463" y="1658220"/>
            <a:ext cx="1638625" cy="16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3a031d971c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688" y="1210275"/>
            <a:ext cx="1331637" cy="12771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a031d971c2_0_0"/>
          <p:cNvSpPr/>
          <p:nvPr/>
        </p:nvSpPr>
        <p:spPr>
          <a:xfrm>
            <a:off x="174700" y="1082075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a031d971c2_0_0"/>
          <p:cNvSpPr/>
          <p:nvPr/>
        </p:nvSpPr>
        <p:spPr>
          <a:xfrm>
            <a:off x="174700" y="114640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3a031d971c2_0_0"/>
          <p:cNvSpPr/>
          <p:nvPr/>
        </p:nvSpPr>
        <p:spPr>
          <a:xfrm>
            <a:off x="174700" y="120765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3a031d971c2_0_0"/>
          <p:cNvPicPr preferRelativeResize="0"/>
          <p:nvPr/>
        </p:nvPicPr>
        <p:blipFill rotWithShape="1">
          <a:blip r:embed="rId6">
            <a:alphaModFix/>
          </a:blip>
          <a:srcRect b="1969" l="0" r="0" t="1969"/>
          <a:stretch/>
        </p:blipFill>
        <p:spPr>
          <a:xfrm>
            <a:off x="1426925" y="8232369"/>
            <a:ext cx="577650" cy="7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3a031d971c2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79537" y="7872581"/>
            <a:ext cx="1936950" cy="14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3a031d971c2_0_0"/>
          <p:cNvPicPr preferRelativeResize="0"/>
          <p:nvPr/>
        </p:nvPicPr>
        <p:blipFill rotWithShape="1">
          <a:blip r:embed="rId8">
            <a:alphaModFix/>
          </a:blip>
          <a:srcRect b="0" l="2874" r="2874" t="0"/>
          <a:stretch/>
        </p:blipFill>
        <p:spPr>
          <a:xfrm>
            <a:off x="5608912" y="8180210"/>
            <a:ext cx="523200" cy="85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2036550" y="5500800"/>
            <a:ext cx="5042400" cy="4219200"/>
          </a:xfrm>
          <a:prstGeom prst="roundRect">
            <a:avLst>
              <a:gd fmla="val 2998" name="adj"/>
            </a:avLst>
          </a:prstGeom>
          <a:solidFill>
            <a:schemeClr val="lt1"/>
          </a:solidFill>
          <a:ln cap="flat" cmpd="sng" w="38100">
            <a:solidFill>
              <a:srgbClr val="D10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2"/>
          <p:cNvSpPr txBox="1"/>
          <p:nvPr/>
        </p:nvSpPr>
        <p:spPr>
          <a:xfrm flipH="1">
            <a:off x="2416000" y="7755900"/>
            <a:ext cx="4083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" sz="15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Incolla qui sopra un’immagine evocativa dell’attività</a:t>
            </a:r>
            <a:endParaRPr b="0" i="0" sz="15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5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Attenzione: le persone raffigurate non dovranno essere riconoscibili</a:t>
            </a:r>
            <a:endParaRPr b="0" i="0" sz="15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35584" y="3854200"/>
            <a:ext cx="4522800" cy="884400"/>
          </a:xfrm>
          <a:prstGeom prst="roundRect">
            <a:avLst>
              <a:gd fmla="val 16667" name="adj"/>
            </a:avLst>
          </a:prstGeom>
          <a:solidFill>
            <a:srgbClr val="FFD100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Destinatari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735595" y="4916650"/>
            <a:ext cx="4522800" cy="1560000"/>
          </a:xfrm>
          <a:prstGeom prst="roundRect">
            <a:avLst>
              <a:gd fmla="val 16667" name="adj"/>
            </a:avLst>
          </a:prstGeom>
          <a:solidFill>
            <a:srgbClr val="FFD100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Discipline coinvolte: 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…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…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20000" y="6674075"/>
            <a:ext cx="4522800" cy="933900"/>
          </a:xfrm>
          <a:prstGeom prst="roundRect">
            <a:avLst>
              <a:gd fmla="val 16667" name="adj"/>
            </a:avLst>
          </a:prstGeom>
          <a:solidFill>
            <a:srgbClr val="FFD100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Attività progettata nell’a.s. 202X-202</a:t>
            </a:r>
            <a:r>
              <a:rPr lang="it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X</a:t>
            </a: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 da: </a:t>
            </a:r>
            <a:endParaRPr b="0" i="0" sz="1400" u="sng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720000" y="1387625"/>
            <a:ext cx="6120129" cy="2240900"/>
            <a:chOff x="720000" y="1387625"/>
            <a:chExt cx="6120129" cy="2240900"/>
          </a:xfrm>
        </p:grpSpPr>
        <p:sp>
          <p:nvSpPr>
            <p:cNvPr id="89" name="Google Shape;89;p2"/>
            <p:cNvSpPr/>
            <p:nvPr/>
          </p:nvSpPr>
          <p:spPr>
            <a:xfrm>
              <a:off x="720129" y="1387625"/>
              <a:ext cx="6120000" cy="848100"/>
            </a:xfrm>
            <a:prstGeom prst="roundRect">
              <a:avLst>
                <a:gd fmla="val 10456" name="adj"/>
              </a:avLst>
            </a:prstGeom>
            <a:solidFill>
              <a:srgbClr val="008FD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52"/>
                <a:buFont typeface="Arial"/>
                <a:buNone/>
              </a:pPr>
              <a:r>
                <a:rPr lang="it" sz="3000">
                  <a:latin typeface="Rubik"/>
                  <a:ea typeface="Rubik"/>
                  <a:cs typeface="Rubik"/>
                  <a:sym typeface="Rubik"/>
                </a:rPr>
                <a:t>Scrivi qui il titolo dell’attività</a:t>
              </a:r>
              <a:endParaRPr b="0" i="0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0000" y="2068525"/>
              <a:ext cx="6120000" cy="15600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/>
                <a:t>Descrivere brevemente l'attività didattica</a:t>
              </a:r>
              <a:endParaRPr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-6607" l="-7898" r="-7413" t="-6792"/>
          <a:stretch/>
        </p:blipFill>
        <p:spPr>
          <a:xfrm>
            <a:off x="261700" y="683724"/>
            <a:ext cx="1165952" cy="1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IDENTIKIT dell’attività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 rot="4268270">
            <a:off x="3502392" y="994211"/>
            <a:ext cx="1718211" cy="1762715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047325" y="736150"/>
            <a:ext cx="4880100" cy="8052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Obiettivi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99" name="Google Shape;99;p3"/>
          <p:cNvGrpSpPr/>
          <p:nvPr/>
        </p:nvGrpSpPr>
        <p:grpSpPr>
          <a:xfrm>
            <a:off x="720000" y="2409100"/>
            <a:ext cx="6120000" cy="7310975"/>
            <a:chOff x="720000" y="2409100"/>
            <a:chExt cx="6120000" cy="7310975"/>
          </a:xfrm>
        </p:grpSpPr>
        <p:sp>
          <p:nvSpPr>
            <p:cNvPr id="100" name="Google Shape;100;p3"/>
            <p:cNvSpPr/>
            <p:nvPr/>
          </p:nvSpPr>
          <p:spPr>
            <a:xfrm>
              <a:off x="720000" y="2409100"/>
              <a:ext cx="6120000" cy="10791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Obiettivi di apprendimento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20000" y="2887275"/>
              <a:ext cx="6120000" cy="68328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 termine dell'attività, gli studenti saranno in grado di:</a:t>
              </a:r>
              <a:endParaRPr b="1"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Riconoscere, identificare...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Spiegare, interpretare...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Applicare, eseguire...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Analizzare, organizzare...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Argomentare, valutare...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Progettare, creare, costruire...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 termine dell’attività gli studenti conosceranno:</a:t>
              </a:r>
              <a:endParaRPr b="1"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700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● ...</a:t>
              </a:r>
              <a:endParaRPr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102" name="Google Shape;102;p3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PRIMA della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-6609" l="-7898" r="-7413" t="-6792"/>
          <a:stretch/>
        </p:blipFill>
        <p:spPr>
          <a:xfrm>
            <a:off x="5927425" y="784738"/>
            <a:ext cx="79730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5017" y="708539"/>
            <a:ext cx="584958" cy="48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6bd2a7e5f_0_23"/>
          <p:cNvSpPr/>
          <p:nvPr/>
        </p:nvSpPr>
        <p:spPr>
          <a:xfrm rot="4777636">
            <a:off x="1511072" y="1304885"/>
            <a:ext cx="734037" cy="902605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g306bd2a7e5f_0_23"/>
          <p:cNvGrpSpPr/>
          <p:nvPr/>
        </p:nvGrpSpPr>
        <p:grpSpPr>
          <a:xfrm>
            <a:off x="720150" y="4941262"/>
            <a:ext cx="6120000" cy="4778485"/>
            <a:chOff x="720000" y="2032427"/>
            <a:chExt cx="6120000" cy="3811810"/>
          </a:xfrm>
        </p:grpSpPr>
        <p:sp>
          <p:nvSpPr>
            <p:cNvPr id="111" name="Google Shape;111;g306bd2a7e5f_0_23"/>
            <p:cNvSpPr/>
            <p:nvPr/>
          </p:nvSpPr>
          <p:spPr>
            <a:xfrm>
              <a:off x="720000" y="2032427"/>
              <a:ext cx="6120000" cy="564300"/>
            </a:xfrm>
            <a:prstGeom prst="roundRect">
              <a:avLst>
                <a:gd fmla="val 8646" name="adj"/>
              </a:avLst>
            </a:prstGeom>
            <a:solidFill>
              <a:srgbClr val="D1008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Cosa valutare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2" name="Google Shape;112;g306bd2a7e5f_0_23"/>
            <p:cNvSpPr/>
            <p:nvPr/>
          </p:nvSpPr>
          <p:spPr>
            <a:xfrm>
              <a:off x="720000" y="2426637"/>
              <a:ext cx="6120000" cy="34176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Per valutare l’attività </a:t>
              </a:r>
              <a:r>
                <a:rPr b="1" i="0" lang="it" sz="1400" u="none" cap="none" strike="noStrike">
                  <a:solidFill>
                    <a:srgbClr val="D10082"/>
                  </a:solidFill>
                  <a:latin typeface="Rubik"/>
                  <a:ea typeface="Rubik"/>
                  <a:cs typeface="Rubik"/>
                  <a:sym typeface="Rubik"/>
                </a:rPr>
                <a:t>osserva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Puoi valutare l’attività </a:t>
              </a:r>
              <a:r>
                <a:rPr b="1" i="0" lang="it" sz="1400" u="none" cap="none" strike="noStrike">
                  <a:solidFill>
                    <a:srgbClr val="D10082"/>
                  </a:solidFill>
                  <a:latin typeface="Rubik"/>
                  <a:ea typeface="Rubik"/>
                  <a:cs typeface="Rubik"/>
                  <a:sym typeface="Rubik"/>
                </a:rPr>
                <a:t>mediante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13" name="Google Shape;113;g306bd2a7e5f_0_23"/>
          <p:cNvSpPr/>
          <p:nvPr/>
        </p:nvSpPr>
        <p:spPr>
          <a:xfrm>
            <a:off x="1047475" y="721500"/>
            <a:ext cx="4880100" cy="8052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Metodologie e valutazione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14" name="Google Shape;114;g306bd2a7e5f_0_23"/>
          <p:cNvPicPr preferRelativeResize="0"/>
          <p:nvPr/>
        </p:nvPicPr>
        <p:blipFill rotWithShape="1">
          <a:blip r:embed="rId3">
            <a:alphaModFix/>
          </a:blip>
          <a:srcRect b="-5286" l="-4547" r="-6921" t="-4627"/>
          <a:stretch/>
        </p:blipFill>
        <p:spPr>
          <a:xfrm>
            <a:off x="5927563" y="678684"/>
            <a:ext cx="584950" cy="893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g306bd2a7e5f_0_23"/>
          <p:cNvGrpSpPr/>
          <p:nvPr/>
        </p:nvGrpSpPr>
        <p:grpSpPr>
          <a:xfrm>
            <a:off x="719924" y="1996974"/>
            <a:ext cx="6120145" cy="2626516"/>
            <a:chOff x="719924" y="1996974"/>
            <a:chExt cx="6120145" cy="2626516"/>
          </a:xfrm>
        </p:grpSpPr>
        <p:sp>
          <p:nvSpPr>
            <p:cNvPr id="116" name="Google Shape;116;g306bd2a7e5f_0_23"/>
            <p:cNvSpPr/>
            <p:nvPr/>
          </p:nvSpPr>
          <p:spPr>
            <a:xfrm>
              <a:off x="719925" y="1996974"/>
              <a:ext cx="6120000" cy="618900"/>
            </a:xfrm>
            <a:prstGeom prst="roundRect">
              <a:avLst>
                <a:gd fmla="val 8646" name="adj"/>
              </a:avLst>
            </a:prstGeom>
            <a:solidFill>
              <a:srgbClr val="008FD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Metodologie didattiche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117" name="Google Shape;117;g306bd2a7e5f_0_23"/>
            <p:cNvGrpSpPr/>
            <p:nvPr/>
          </p:nvGrpSpPr>
          <p:grpSpPr>
            <a:xfrm>
              <a:off x="719924" y="2494277"/>
              <a:ext cx="6120145" cy="2129213"/>
              <a:chOff x="720000" y="2664327"/>
              <a:chExt cx="6120145" cy="2324469"/>
            </a:xfrm>
          </p:grpSpPr>
          <p:sp>
            <p:nvSpPr>
              <p:cNvPr id="118" name="Google Shape;118;g306bd2a7e5f_0_23"/>
              <p:cNvSpPr/>
              <p:nvPr/>
            </p:nvSpPr>
            <p:spPr>
              <a:xfrm>
                <a:off x="720000" y="2664327"/>
                <a:ext cx="6120000" cy="2324400"/>
              </a:xfrm>
              <a:prstGeom prst="roundRect">
                <a:avLst>
                  <a:gd fmla="val 3201" name="adj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1"/>
                      </a:ext>
                    </a:extLst>
                  </a:rPr>
                  <a:t>Seleziona le </a:t>
                </a:r>
                <a:r>
                  <a:rPr b="1" i="0" lang="it" sz="1400" u="none" cap="none" strike="noStrike">
                    <a:solidFill>
                      <a:srgbClr val="008FD2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2"/>
                      </a:ext>
                    </a:extLst>
                  </a:rPr>
                  <a:t>metodologie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3"/>
                      </a:ext>
                    </a:extLst>
                  </a:rPr>
                  <a:t> più adatte per raggiungere gli obiettivi di apprendimento: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Apprendimento cooperativo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Debate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Didattica laboratoriale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Gioco di ruolo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Lezione frontale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19" name="Google Shape;119;g306bd2a7e5f_0_23"/>
              <p:cNvSpPr/>
              <p:nvPr/>
            </p:nvSpPr>
            <p:spPr>
              <a:xfrm>
                <a:off x="3780145" y="2664396"/>
                <a:ext cx="3060000" cy="2324400"/>
              </a:xfrm>
              <a:prstGeom prst="roundRect">
                <a:avLst>
                  <a:gd fmla="val 3201" name="adj"/>
                </a:avLst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b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</a:b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Peer tutoring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Problem-based learning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Project-based learning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-317500" lvl="0" marL="45720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ubik"/>
                  <a:buChar char="❏"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4"/>
                      </a:ext>
                    </a:extLst>
                  </a:rPr>
                  <a:t>Altro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: ..................................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</p:grpSp>
      <p:sp>
        <p:nvSpPr>
          <p:cNvPr id="120" name="Google Shape;120;g306bd2a7e5f_0_23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PRIMA della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rot="5203433">
            <a:off x="4882423" y="5916882"/>
            <a:ext cx="784543" cy="964346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 rot="4308293">
            <a:off x="1832887" y="2623479"/>
            <a:ext cx="992985" cy="1220734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885375" y="720625"/>
            <a:ext cx="4399200" cy="6909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Preparazione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28" name="Google Shape;128;p5"/>
          <p:cNvSpPr/>
          <p:nvPr/>
        </p:nvSpPr>
        <p:spPr>
          <a:xfrm rot="10317104">
            <a:off x="4783247" y="4106494"/>
            <a:ext cx="784506" cy="964431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3014683" y="1903290"/>
            <a:ext cx="3825576" cy="2224215"/>
            <a:chOff x="3014683" y="1903290"/>
            <a:chExt cx="3825576" cy="2224215"/>
          </a:xfrm>
        </p:grpSpPr>
        <p:sp>
          <p:nvSpPr>
            <p:cNvPr id="130" name="Google Shape;130;p5"/>
            <p:cNvSpPr/>
            <p:nvPr/>
          </p:nvSpPr>
          <p:spPr>
            <a:xfrm>
              <a:off x="3014683" y="1903290"/>
              <a:ext cx="3825576" cy="6156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Setting d’aula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4683" y="2420805"/>
              <a:ext cx="3825576" cy="17067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Esempio: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Tavoli ad isola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Un tavolo dedicato ai materiali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Tavoli a ferro di cavallo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Solo sedie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>
            <a:off x="720000" y="1765925"/>
            <a:ext cx="2016900" cy="1240750"/>
            <a:chOff x="720000" y="1765925"/>
            <a:chExt cx="2016900" cy="1240750"/>
          </a:xfrm>
        </p:grpSpPr>
        <p:sp>
          <p:nvSpPr>
            <p:cNvPr id="133" name="Google Shape;133;p5"/>
            <p:cNvSpPr/>
            <p:nvPr/>
          </p:nvSpPr>
          <p:spPr>
            <a:xfrm>
              <a:off x="720000" y="1765925"/>
              <a:ext cx="2016900" cy="654900"/>
            </a:xfrm>
            <a:prstGeom prst="roundRect">
              <a:avLst>
                <a:gd fmla="val 8646" name="adj"/>
              </a:avLst>
            </a:prstGeom>
            <a:solidFill>
              <a:srgbClr val="008FD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Durata complessiva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720000" y="2237775"/>
              <a:ext cx="2016900" cy="7689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… ore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5" name="Google Shape;135;p5"/>
          <p:cNvGrpSpPr/>
          <p:nvPr/>
        </p:nvGrpSpPr>
        <p:grpSpPr>
          <a:xfrm>
            <a:off x="720000" y="6761750"/>
            <a:ext cx="6120300" cy="2958308"/>
            <a:chOff x="720000" y="6761750"/>
            <a:chExt cx="6120300" cy="2958308"/>
          </a:xfrm>
        </p:grpSpPr>
        <p:sp>
          <p:nvSpPr>
            <p:cNvPr id="136" name="Google Shape;136;p5"/>
            <p:cNvSpPr/>
            <p:nvPr/>
          </p:nvSpPr>
          <p:spPr>
            <a:xfrm>
              <a:off x="720000" y="6761750"/>
              <a:ext cx="6120300" cy="7098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  <a:extLst>
                    <a:ext uri="http://customooxmlschemas.google.com/">
                      <go:slidesCustomData xmlns:go="http://customooxmlschemas.google.com/" textRoundtripDataId="5"/>
                    </a:ext>
                  </a:extLst>
                </a:rPr>
                <a:t>Cosa è necessario fare prima dell’attività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20000" y="7284958"/>
              <a:ext cx="6120300" cy="24351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" sz="1400" u="none" cap="none" strike="noStrike">
                  <a:solidFill>
                    <a:srgbClr val="1D1B33"/>
                  </a:solidFill>
                  <a:latin typeface="Rubik"/>
                  <a:ea typeface="Rubik"/>
                  <a:cs typeface="Rubik"/>
                  <a:sym typeface="Rubik"/>
                  <a:extLst>
                    <a:ext uri="http://customooxmlschemas.google.com/">
                      <go:slidesCustomData xmlns:go="http://customooxmlschemas.google.com/" textRoundtripDataId="6"/>
                    </a:ext>
                  </a:extLst>
                </a:rPr>
                <a:t>Dettaglia qui la tua checklist</a:t>
              </a:r>
              <a:r>
                <a:rPr b="0" i="0" lang="it" sz="1400" u="none" cap="none" strike="noStrike">
                  <a:solidFill>
                    <a:srgbClr val="1D1B33"/>
                  </a:solidFill>
                  <a:latin typeface="Rubik"/>
                  <a:ea typeface="Rubik"/>
                  <a:cs typeface="Rubik"/>
                  <a:sym typeface="Rubik"/>
                </a:rPr>
                <a:t>. Esempio:</a:t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D1B33"/>
                </a:buClr>
                <a:buSzPts val="1400"/>
                <a:buFont typeface="Rubik"/>
                <a:buChar char="❏"/>
              </a:pPr>
              <a:r>
                <a:rPr b="0" i="0" lang="it" sz="1400" u="none" cap="none" strike="noStrike">
                  <a:solidFill>
                    <a:srgbClr val="1D1B33"/>
                  </a:solidFill>
                  <a:latin typeface="Rubik"/>
                  <a:ea typeface="Rubik"/>
                  <a:cs typeface="Rubik"/>
                  <a:sym typeface="Rubik"/>
                </a:rPr>
                <a:t>Preparare la presentazione da proiettare in classe</a:t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B33"/>
                </a:buClr>
                <a:buSzPts val="1400"/>
                <a:buFont typeface="Rubik"/>
                <a:buChar char="❏"/>
              </a:pPr>
              <a:r>
                <a:rPr b="0" i="0" lang="it" sz="1400" u="none" cap="none" strike="noStrike">
                  <a:solidFill>
                    <a:srgbClr val="1D1B33"/>
                  </a:solidFill>
                  <a:latin typeface="Rubik"/>
                  <a:ea typeface="Rubik"/>
                  <a:cs typeface="Rubik"/>
                  <a:sym typeface="Rubik"/>
                </a:rPr>
                <a:t>…</a:t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720000" y="4337075"/>
            <a:ext cx="4130400" cy="2215102"/>
            <a:chOff x="720000" y="4337075"/>
            <a:chExt cx="4130400" cy="2215102"/>
          </a:xfrm>
        </p:grpSpPr>
        <p:sp>
          <p:nvSpPr>
            <p:cNvPr id="139" name="Google Shape;139;p5"/>
            <p:cNvSpPr/>
            <p:nvPr/>
          </p:nvSpPr>
          <p:spPr>
            <a:xfrm>
              <a:off x="720000" y="4337075"/>
              <a:ext cx="4130400" cy="654900"/>
            </a:xfrm>
            <a:prstGeom prst="roundRect">
              <a:avLst>
                <a:gd fmla="val 8646" name="adj"/>
              </a:avLst>
            </a:prstGeom>
            <a:solidFill>
              <a:srgbClr val="D1008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Tecnologie e strumenti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20000" y="4845477"/>
              <a:ext cx="4130400" cy="17067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Elenca le tecnologie e gli strumenti necessari per l’attività. Esempio: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Dispositivi tecnologici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Materiale di cancelleria (pennarelli, ...)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1968" l="0" r="0" t="1968"/>
          <a:stretch/>
        </p:blipFill>
        <p:spPr>
          <a:xfrm>
            <a:off x="1275113" y="720003"/>
            <a:ext cx="529175" cy="69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DURANTE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 rot="5399366">
            <a:off x="6142220" y="711449"/>
            <a:ext cx="976645" cy="1211447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7"/>
          <p:cNvGrpSpPr/>
          <p:nvPr/>
        </p:nvGrpSpPr>
        <p:grpSpPr>
          <a:xfrm>
            <a:off x="206400" y="1631550"/>
            <a:ext cx="7138250" cy="690900"/>
            <a:chOff x="206400" y="2241150"/>
            <a:chExt cx="7138250" cy="690900"/>
          </a:xfrm>
        </p:grpSpPr>
        <p:sp>
          <p:nvSpPr>
            <p:cNvPr id="149" name="Google Shape;149;p7"/>
            <p:cNvSpPr/>
            <p:nvPr/>
          </p:nvSpPr>
          <p:spPr>
            <a:xfrm>
              <a:off x="206400" y="2241150"/>
              <a:ext cx="1052700" cy="690900"/>
            </a:xfrm>
            <a:prstGeom prst="roundRect">
              <a:avLst>
                <a:gd fmla="val 4400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Durata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226275" y="2241150"/>
              <a:ext cx="4474800" cy="690900"/>
            </a:xfrm>
            <a:prstGeom prst="roundRect">
              <a:avLst>
                <a:gd fmla="val 5884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Azioni docente e studente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700950" y="2241150"/>
              <a:ext cx="1643700" cy="690900"/>
            </a:xfrm>
            <a:prstGeom prst="roundRect">
              <a:avLst>
                <a:gd fmla="val 4150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Strumenti necessari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aphicFrame>
        <p:nvGraphicFramePr>
          <p:cNvPr id="152" name="Google Shape;152;p7"/>
          <p:cNvGraphicFramePr/>
          <p:nvPr/>
        </p:nvGraphicFramePr>
        <p:xfrm>
          <a:off x="206400" y="230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{D4DD57E6-F0AC-436C-B985-7DAE0BD0632E}</a:tableStyleId>
              </a:tblPr>
              <a:tblGrid>
                <a:gridCol w="1019875"/>
                <a:gridCol w="4474675"/>
                <a:gridCol w="1643900"/>
              </a:tblGrid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Es: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5min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Racconta, passo dopo passo, come condurre l’attività didattica in classe, come traccia per l’erogazione e come stimolo per permettere ad altri di ripetere l’esperienza.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Azioni dei partecipanti: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Azioni del facilitatore: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Esempio: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Cartellone, Post-it, Pennarelli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7"/>
          <p:cNvSpPr/>
          <p:nvPr/>
        </p:nvSpPr>
        <p:spPr>
          <a:xfrm>
            <a:off x="1885375" y="720625"/>
            <a:ext cx="4399200" cy="6909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Scaletta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1968" l="0" r="0" t="1968"/>
          <a:stretch/>
        </p:blipFill>
        <p:spPr>
          <a:xfrm>
            <a:off x="1275113" y="720003"/>
            <a:ext cx="529175" cy="69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 flipH="1">
            <a:off x="-54" y="477377"/>
            <a:ext cx="2818839" cy="2333370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720000" y="2130625"/>
            <a:ext cx="6120000" cy="1022400"/>
          </a:xfrm>
          <a:prstGeom prst="roundRect">
            <a:avLst>
              <a:gd fmla="val 8646" name="adj"/>
            </a:avLst>
          </a:prstGeom>
          <a:solidFill>
            <a:srgbClr val="008FD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p9"/>
          <p:cNvSpPr/>
          <p:nvPr/>
        </p:nvSpPr>
        <p:spPr>
          <a:xfrm rot="639579">
            <a:off x="86998" y="8867995"/>
            <a:ext cx="7385666" cy="1721629"/>
          </a:xfrm>
          <a:custGeom>
            <a:rect b="b" l="l" r="r" t="t"/>
            <a:pathLst>
              <a:path extrusionOk="0" h="68861" w="260221">
                <a:moveTo>
                  <a:pt x="0" y="68830"/>
                </a:moveTo>
                <a:cubicBezTo>
                  <a:pt x="1695" y="68232"/>
                  <a:pt x="-2768" y="70623"/>
                  <a:pt x="10167" y="65240"/>
                </a:cubicBezTo>
                <a:cubicBezTo>
                  <a:pt x="23102" y="59857"/>
                  <a:pt x="56339" y="39144"/>
                  <a:pt x="77609" y="36534"/>
                </a:cubicBezTo>
                <a:cubicBezTo>
                  <a:pt x="98879" y="33924"/>
                  <a:pt x="118507" y="53236"/>
                  <a:pt x="137788" y="49582"/>
                </a:cubicBezTo>
                <a:cubicBezTo>
                  <a:pt x="157070" y="45929"/>
                  <a:pt x="175314" y="18353"/>
                  <a:pt x="193298" y="14613"/>
                </a:cubicBezTo>
                <a:cubicBezTo>
                  <a:pt x="211283" y="10873"/>
                  <a:pt x="234541" y="29576"/>
                  <a:pt x="245695" y="27140"/>
                </a:cubicBezTo>
                <a:cubicBezTo>
                  <a:pt x="256849" y="24705"/>
                  <a:pt x="257800" y="4523"/>
                  <a:pt x="260221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719525" y="1169625"/>
            <a:ext cx="6134700" cy="6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rgbClr val="008FD2"/>
                </a:solidFill>
                <a:latin typeface="Rubik"/>
                <a:ea typeface="Rubik"/>
                <a:cs typeface="Rubik"/>
                <a:sym typeface="Rubik"/>
              </a:rPr>
              <a:t>Condivisione di materiali prodotti</a:t>
            </a:r>
            <a:endParaRPr b="0" i="0" sz="3000" u="none" cap="none" strike="noStrike">
              <a:solidFill>
                <a:srgbClr val="008FD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720000" y="2452175"/>
            <a:ext cx="6120000" cy="7267800"/>
          </a:xfrm>
          <a:prstGeom prst="roundRect">
            <a:avLst>
              <a:gd fmla="val 146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Puoi utilizzare questa slide (o crearne una ad hoc) per valorizzare e condividere al meglio l’esperienza inserendo foto, testi, screenshot, immagini, risorse utili.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Esempio: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griglie di valutazione o questionari di gradimento utilizzati 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raccolta di lavori prodotti dagli studenti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foto significative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●"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…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Attenzione: non è possibile caricare immagini che raffigurino persone riconoscibili, i contenuti che non rispettano questa condizione verranno rimossi.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2286" y="0"/>
            <a:ext cx="1535428" cy="11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DOPO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2"/>
          <p:cNvGrpSpPr/>
          <p:nvPr/>
        </p:nvGrpSpPr>
        <p:grpSpPr>
          <a:xfrm>
            <a:off x="719991" y="1311425"/>
            <a:ext cx="6119859" cy="7473802"/>
            <a:chOff x="425550" y="1311425"/>
            <a:chExt cx="6708900" cy="7473802"/>
          </a:xfrm>
        </p:grpSpPr>
        <p:sp>
          <p:nvSpPr>
            <p:cNvPr id="171" name="Google Shape;171;p12"/>
            <p:cNvSpPr/>
            <p:nvPr/>
          </p:nvSpPr>
          <p:spPr>
            <a:xfrm>
              <a:off x="720000" y="1311425"/>
              <a:ext cx="6120000" cy="848100"/>
            </a:xfrm>
            <a:prstGeom prst="roundRect">
              <a:avLst>
                <a:gd fmla="val 16667" name="adj"/>
              </a:avLst>
            </a:prstGeom>
            <a:solidFill>
              <a:srgbClr val="D1008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52"/>
                <a:buFont typeface="Arial"/>
                <a:buNone/>
              </a:pPr>
              <a:r>
                <a:rPr b="0" i="0" lang="it" sz="3000" u="none" cap="none" strike="noStrike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Consigli e note</a:t>
              </a:r>
              <a:endParaRPr b="0" i="0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425550" y="2064027"/>
              <a:ext cx="6708900" cy="67212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" sz="12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Scrivi qui i consigli che daresti ai tuoi colleghi. Puoi anche i</a:t>
              </a:r>
              <a:r>
                <a:rPr b="0" i="0" lang="it" sz="12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ndicare idee, libri, siti web e app che consiglieresti per rendere l’attività incredibile.</a:t>
              </a:r>
              <a:endParaRPr b="0" i="0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73" name="Google Shape;173;p12"/>
          <p:cNvSpPr/>
          <p:nvPr/>
        </p:nvSpPr>
        <p:spPr>
          <a:xfrm>
            <a:off x="3989575" y="7509725"/>
            <a:ext cx="2983200" cy="2610000"/>
          </a:xfrm>
          <a:prstGeom prst="roundRect">
            <a:avLst>
              <a:gd fmla="val 9381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138776">
            <a:off x="3677757" y="7239890"/>
            <a:ext cx="806064" cy="77311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 txBox="1"/>
          <p:nvPr/>
        </p:nvSpPr>
        <p:spPr>
          <a:xfrm>
            <a:off x="4467475" y="7777700"/>
            <a:ext cx="20274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POST-IT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2286" y="0"/>
            <a:ext cx="1535428" cy="11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DOPO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