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440000" cx="7560000"/>
  <p:notesSz cx="6858000" cy="9144000"/>
  <p:embeddedFontLst>
    <p:embeddedFont>
      <p:font typeface="Rubik Medium"/>
      <p:regular r:id="rId16"/>
      <p:bold r:id="rId17"/>
      <p:italic r:id="rId18"/>
      <p:boldItalic r:id="rId19"/>
    </p:embeddedFont>
    <p:embeddedFont>
      <p:font typeface="Rubik Light"/>
      <p:regular r:id="rId20"/>
      <p:bold r:id="rId21"/>
      <p:italic r:id="rId22"/>
      <p:boldItalic r:id="rId23"/>
    </p:embeddedFont>
    <p:embeddedFont>
      <p:font typeface="Rubik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  <p:embeddedFont>
      <p:font typeface="Comfortaa Medium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54">
          <p15:clr>
            <a:srgbClr val="A4A3A4"/>
          </p15:clr>
        </p15:guide>
        <p15:guide id="2" pos="2381">
          <p15:clr>
            <a:srgbClr val="A4A3A4"/>
          </p15:clr>
        </p15:guide>
        <p15:guide id="3" orient="horz" pos="6123">
          <p15:clr>
            <a:srgbClr val="747775"/>
          </p15:clr>
        </p15:guide>
        <p15:guide id="4" pos="454">
          <p15:clr>
            <a:srgbClr val="747775"/>
          </p15:clr>
        </p15:guide>
        <p15:guide id="5" pos="4309">
          <p15:clr>
            <a:srgbClr val="747775"/>
          </p15:clr>
        </p15:guide>
      </p15:sldGuideLst>
    </p:ext>
    <p:ext uri="GoogleSlidesCustomDataVersion2">
      <go:slidesCustomData xmlns:go="http://customooxmlschemas.google.com/" r:id="rId32" roundtripDataSignature="AMtx7mhYvppKN9W/uIHysm6jy4bGUm4q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66EF07-014D-47ED-AA21-643BABAE3C55}">
  <a:tblStyle styleId="{CB66EF07-014D-47ED-AA21-643BABAE3C5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4" orient="horz"/>
        <p:guide pos="2381"/>
        <p:guide pos="6123" orient="horz"/>
        <p:guide pos="454"/>
        <p:guide pos="430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Light-regular.fntdata"/><Relationship Id="rId22" Type="http://schemas.openxmlformats.org/officeDocument/2006/relationships/font" Target="fonts/RubikLight-italic.fntdata"/><Relationship Id="rId21" Type="http://schemas.openxmlformats.org/officeDocument/2006/relationships/font" Target="fonts/RubikLight-bold.fntdata"/><Relationship Id="rId24" Type="http://schemas.openxmlformats.org/officeDocument/2006/relationships/font" Target="fonts/Rubik-regular.fntdata"/><Relationship Id="rId23" Type="http://schemas.openxmlformats.org/officeDocument/2006/relationships/font" Target="fonts/Rubik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ubik-italic.fntdata"/><Relationship Id="rId25" Type="http://schemas.openxmlformats.org/officeDocument/2006/relationships/font" Target="fonts/Rubik-bold.fntdata"/><Relationship Id="rId28" Type="http://schemas.openxmlformats.org/officeDocument/2006/relationships/font" Target="fonts/Oswald-regular.fntdata"/><Relationship Id="rId27" Type="http://schemas.openxmlformats.org/officeDocument/2006/relationships/font" Target="fonts/Rubik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mfortaaMedium-bold.fntdata"/><Relationship Id="rId30" Type="http://schemas.openxmlformats.org/officeDocument/2006/relationships/font" Target="fonts/ComfortaaMedium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ubikMedium-bold.fntdata"/><Relationship Id="rId16" Type="http://schemas.openxmlformats.org/officeDocument/2006/relationships/font" Target="fonts/RubikMedium-regular.fntdata"/><Relationship Id="rId19" Type="http://schemas.openxmlformats.org/officeDocument/2006/relationships/font" Target="fonts/RubikMedium-boldItalic.fntdata"/><Relationship Id="rId18" Type="http://schemas.openxmlformats.org/officeDocument/2006/relationships/font" Target="fonts/Rubik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/>
              <a:t>Link al flusso di lavoro: https://miro.com/app/board/uXjVLcx7Fko=/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6bd2a7e5f_0_23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306bd2a7e5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4671f71cf_0_22:notes"/>
          <p:cNvSpPr/>
          <p:nvPr>
            <p:ph idx="2" type="sldImg"/>
          </p:nvPr>
        </p:nvSpPr>
        <p:spPr>
          <a:xfrm>
            <a:off x="21874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304671f71c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/>
          <p:nvPr>
            <p:ph idx="1" type="body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>
            <p:ph hasCustomPrompt="1" type="title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5"/>
          <p:cNvSpPr txBox="1"/>
          <p:nvPr>
            <p:ph idx="1" type="body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/>
          <p:nvPr>
            <p:ph type="ctrTitle"/>
          </p:nvPr>
        </p:nvSpPr>
        <p:spPr>
          <a:xfrm>
            <a:off x="257711" y="1511298"/>
            <a:ext cx="7044600" cy="416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16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17"/>
          <p:cNvSpPr txBox="1"/>
          <p:nvPr>
            <p:ph idx="2" type="body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3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3"/>
          <p:cNvSpPr txBox="1"/>
          <p:nvPr>
            <p:ph idx="2" type="body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reativecommons.it/chapterIT/index.php/license-your-work/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8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495" r="494" t="0"/>
          <a:stretch/>
        </p:blipFill>
        <p:spPr>
          <a:xfrm>
            <a:off x="0" y="-24162"/>
            <a:ext cx="7560000" cy="10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>
            <a:off x="1118850" y="2656800"/>
            <a:ext cx="5322300" cy="5126400"/>
          </a:xfrm>
          <a:prstGeom prst="roundRect">
            <a:avLst>
              <a:gd fmla="val 2998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it" sz="3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Documento di progettazione e condivisione dell’attività didattica </a:t>
            </a:r>
            <a:r>
              <a:rPr b="0" i="0" lang="it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it" sz="3000" u="none" cap="none" strike="noStrike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0" l="227" r="218" t="0"/>
          <a:stretch/>
        </p:blipFill>
        <p:spPr>
          <a:xfrm>
            <a:off x="4403463" y="1658220"/>
            <a:ext cx="1638625" cy="164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4688" y="1210275"/>
            <a:ext cx="1331637" cy="127713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/>
          <p:nvPr/>
        </p:nvSpPr>
        <p:spPr>
          <a:xfrm>
            <a:off x="174700" y="1082075"/>
            <a:ext cx="523200" cy="39000"/>
          </a:xfrm>
          <a:prstGeom prst="roundRect">
            <a:avLst>
              <a:gd fmla="val 50000" name="adj"/>
            </a:avLst>
          </a:prstGeom>
          <a:solidFill>
            <a:srgbClr val="81B7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174700" y="1146400"/>
            <a:ext cx="523200" cy="39000"/>
          </a:xfrm>
          <a:prstGeom prst="roundRect">
            <a:avLst>
              <a:gd fmla="val 50000" name="adj"/>
            </a:avLst>
          </a:prstGeom>
          <a:solidFill>
            <a:srgbClr val="81B7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74700" y="1207650"/>
            <a:ext cx="523200" cy="39000"/>
          </a:xfrm>
          <a:prstGeom prst="roundRect">
            <a:avLst>
              <a:gd fmla="val 50000" name="adj"/>
            </a:avLst>
          </a:prstGeom>
          <a:solidFill>
            <a:srgbClr val="81B7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6">
            <a:alphaModFix/>
          </a:blip>
          <a:srcRect b="1968" l="0" r="0" t="1968"/>
          <a:stretch/>
        </p:blipFill>
        <p:spPr>
          <a:xfrm>
            <a:off x="1426925" y="8232369"/>
            <a:ext cx="577650" cy="75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79537" y="7872581"/>
            <a:ext cx="1936950" cy="14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8">
            <a:alphaModFix/>
          </a:blip>
          <a:srcRect b="0" l="2874" r="2874" t="0"/>
          <a:stretch/>
        </p:blipFill>
        <p:spPr>
          <a:xfrm>
            <a:off x="5608912" y="8180210"/>
            <a:ext cx="523200" cy="85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 title="ES_CSP Education_Boosting.jp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26925" y="5365750"/>
            <a:ext cx="3365499" cy="197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/>
          <p:nvPr/>
        </p:nvSpPr>
        <p:spPr>
          <a:xfrm>
            <a:off x="2036550" y="5500800"/>
            <a:ext cx="5042400" cy="4219200"/>
          </a:xfrm>
          <a:prstGeom prst="roundRect">
            <a:avLst>
              <a:gd fmla="val 2998" name="adj"/>
            </a:avLst>
          </a:prstGeom>
          <a:solidFill>
            <a:schemeClr val="lt1"/>
          </a:solidFill>
          <a:ln cap="flat" cmpd="sng" w="38100">
            <a:solidFill>
              <a:srgbClr val="D100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953075" y="6474963"/>
            <a:ext cx="4522800" cy="933900"/>
          </a:xfrm>
          <a:prstGeom prst="roundRect">
            <a:avLst>
              <a:gd fmla="val 16667" name="adj"/>
            </a:avLst>
          </a:prstGeom>
          <a:solidFill>
            <a:srgbClr val="FFD100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Attività progettata nell’a.s. 2024-2025 da: </a:t>
            </a:r>
            <a:endParaRPr b="0" i="0" sz="14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Prof.ssa D’Accardi</a:t>
            </a:r>
            <a:endParaRPr b="0" i="0" sz="14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628800" y="4743450"/>
            <a:ext cx="4293300" cy="1532400"/>
          </a:xfrm>
          <a:prstGeom prst="roundRect">
            <a:avLst>
              <a:gd fmla="val 16667" name="adj"/>
            </a:avLst>
          </a:prstGeom>
          <a:solidFill>
            <a:srgbClr val="FFD100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Discipline coinvolte: </a:t>
            </a:r>
            <a:endParaRPr b="0" i="0" sz="14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400"/>
              <a:buFont typeface="Rubik"/>
              <a:buChar char="●"/>
            </a:pPr>
            <a:r>
              <a:rPr b="0" i="0" lang="it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musica</a:t>
            </a:r>
            <a:endParaRPr b="0" i="0" sz="14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400"/>
              <a:buFont typeface="Rubik"/>
              <a:buChar char="●"/>
            </a:pPr>
            <a:r>
              <a:rPr b="0" i="0" lang="it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Ed. Civica</a:t>
            </a:r>
            <a:endParaRPr b="0" i="0" sz="14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400"/>
              <a:buFont typeface="Rubik"/>
              <a:buChar char="●"/>
            </a:pPr>
            <a:r>
              <a:rPr b="0" i="0" lang="it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rPr>
              <a:t>Orientamento</a:t>
            </a:r>
            <a:endParaRPr b="0" i="0" sz="14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720000" y="498625"/>
            <a:ext cx="6120004" cy="3873600"/>
            <a:chOff x="720000" y="498625"/>
            <a:chExt cx="6120004" cy="3873600"/>
          </a:xfrm>
        </p:grpSpPr>
        <p:sp>
          <p:nvSpPr>
            <p:cNvPr id="73" name="Google Shape;73;p2"/>
            <p:cNvSpPr/>
            <p:nvPr/>
          </p:nvSpPr>
          <p:spPr>
            <a:xfrm>
              <a:off x="720004" y="498625"/>
              <a:ext cx="6120000" cy="848100"/>
            </a:xfrm>
            <a:prstGeom prst="roundRect">
              <a:avLst>
                <a:gd fmla="val 10456" name="adj"/>
              </a:avLst>
            </a:prstGeom>
            <a:solidFill>
              <a:srgbClr val="008FD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52"/>
                <a:buFont typeface="Arial"/>
                <a:buNone/>
              </a:pPr>
              <a:r>
                <a:rPr lang="it" sz="3000">
                  <a:solidFill>
                    <a:schemeClr val="lt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Direttore d’orchestra 2.0</a:t>
              </a:r>
              <a:endParaRPr b="0" i="0" sz="3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20000" y="1346725"/>
              <a:ext cx="6120000" cy="30255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Gli alunni a turno, dopo avere studiato un brano orchestrale a casa con il supporto dell’IA per l’individuazione degli elementi tecnici, proveranno a dirigere i propri compagni che fingono di essere dei musicisti di un’orchestra. 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La classe si disporrà a semicerchio rispettando le posizioni delle famiglie orchestrali e ciascuno dovrà interpretare la propria parte rispettando le dinamiche e l’agogica. 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Il Direttore d’orchestra si concentrerà invece nel dare correttamente gli attacchi agli strumenti.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 b="-6607" l="-7898" r="-7413" t="-6792"/>
          <a:stretch/>
        </p:blipFill>
        <p:spPr>
          <a:xfrm>
            <a:off x="275325" y="392774"/>
            <a:ext cx="1165952" cy="11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IDENTIKIT dell’attività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pic>
        <p:nvPicPr>
          <p:cNvPr id="77" name="Google Shape;77;p2" title="0328612c-f43a-46bc-8d16-8d7e7005d25c.jpe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1226" y="7608000"/>
            <a:ext cx="4293400" cy="2031324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D1008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/>
          <p:nvPr/>
        </p:nvSpPr>
        <p:spPr>
          <a:xfrm rot="4268270">
            <a:off x="3502392" y="994211"/>
            <a:ext cx="1718211" cy="1762715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1047325" y="736150"/>
            <a:ext cx="4880100" cy="805200"/>
          </a:xfrm>
          <a:prstGeom prst="roundRect">
            <a:avLst>
              <a:gd fmla="val 16667" name="adj"/>
            </a:avLst>
          </a:prstGeom>
          <a:solidFill>
            <a:srgbClr val="008FD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Obiettivi</a:t>
            </a:r>
            <a:endParaRPr b="0" i="0" sz="3000" u="none" cap="none" strike="noStrike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grpSp>
        <p:nvGrpSpPr>
          <p:cNvPr id="84" name="Google Shape;84;p3"/>
          <p:cNvGrpSpPr/>
          <p:nvPr/>
        </p:nvGrpSpPr>
        <p:grpSpPr>
          <a:xfrm>
            <a:off x="720000" y="2409100"/>
            <a:ext cx="6120000" cy="6533975"/>
            <a:chOff x="720000" y="2409100"/>
            <a:chExt cx="6120000" cy="6533975"/>
          </a:xfrm>
        </p:grpSpPr>
        <p:sp>
          <p:nvSpPr>
            <p:cNvPr id="85" name="Google Shape;85;p3"/>
            <p:cNvSpPr/>
            <p:nvPr/>
          </p:nvSpPr>
          <p:spPr>
            <a:xfrm>
              <a:off x="720000" y="2409100"/>
              <a:ext cx="6120000" cy="1079100"/>
            </a:xfrm>
            <a:prstGeom prst="roundRect">
              <a:avLst>
                <a:gd fmla="val 8646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Obiettivi di apprendimento</a:t>
              </a:r>
              <a:endPara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720000" y="2887275"/>
              <a:ext cx="6120000" cy="60558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Al termine dell'attività, gli studenti </a:t>
              </a:r>
              <a:r>
                <a:rPr b="1" i="0" lang="it" sz="1400" u="none" cap="none" strike="noStrike">
                  <a:solidFill>
                    <a:schemeClr val="dk1"/>
                  </a:solidFill>
                  <a:highlight>
                    <a:srgbClr val="FFD100"/>
                  </a:highlight>
                  <a:latin typeface="Rubik"/>
                  <a:ea typeface="Rubik"/>
                  <a:cs typeface="Rubik"/>
                  <a:sym typeface="Rubik"/>
                </a:rPr>
                <a:t>saranno in grado di</a:t>
              </a:r>
              <a:r>
                <a:rPr b="1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:</a:t>
              </a:r>
              <a:endParaRPr b="1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11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Analizzare un brano orchestrale e 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individuare i timbri delle famiglie orchestrali e dei</a:t>
              </a: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 singoli strumenti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11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Cercare le informazioni necessarie 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utilizzando l’IA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Riconoscere se le informazioni fornite dall’IA sono corrette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11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Creare una partitura informale cartacea o digitale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11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</a:t>
              </a: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nteragire e collaborare con gli altri 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11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Rispettare il proprio turno di ingresso e sapere interpretare dinamica e agogica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11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Mantenere l’attenzione e la concentrazione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11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R</a:t>
              </a: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isolvere problemi tecnici digitali o relazional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11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V</a:t>
              </a: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alutare il grado di collaborazione all’interno del gruppo e quanto ciascun membro è riuscito a contribuire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Al termine dell’attività gli studenti </a:t>
              </a:r>
              <a:r>
                <a:rPr b="1" i="0" lang="it" sz="1400" u="none" cap="none" strike="noStrike">
                  <a:solidFill>
                    <a:schemeClr val="dk1"/>
                  </a:solidFill>
                  <a:highlight>
                    <a:srgbClr val="FFD100"/>
                  </a:highlight>
                  <a:latin typeface="Rubik"/>
                  <a:ea typeface="Rubik"/>
                  <a:cs typeface="Rubik"/>
                  <a:sym typeface="Rubik"/>
                </a:rPr>
                <a:t>conosceranno</a:t>
              </a:r>
              <a:r>
                <a:rPr b="1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:</a:t>
              </a:r>
              <a:endParaRPr b="1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Le famiglie orchestrali e i relativi strumenti 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Il concetto di dinamica e agogica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Il ruolo del direttore d’orchestra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Come utilizzare l’IA e sviluppare un pensiero critico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le modalità di realizzazione di un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 partitura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sp>
        <p:nvSpPr>
          <p:cNvPr id="87" name="Google Shape;87;p3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PRIMA della sperimentazione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pic>
        <p:nvPicPr>
          <p:cNvPr id="88" name="Google Shape;88;p3"/>
          <p:cNvPicPr preferRelativeResize="0"/>
          <p:nvPr/>
        </p:nvPicPr>
        <p:blipFill rotWithShape="1">
          <a:blip r:embed="rId3">
            <a:alphaModFix/>
          </a:blip>
          <a:srcRect b="-6607" l="-7898" r="-7413" t="-6792"/>
          <a:stretch/>
        </p:blipFill>
        <p:spPr>
          <a:xfrm>
            <a:off x="5927425" y="784738"/>
            <a:ext cx="797300" cy="7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5017" y="708539"/>
            <a:ext cx="584958" cy="48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6bd2a7e5f_0_23"/>
          <p:cNvSpPr/>
          <p:nvPr/>
        </p:nvSpPr>
        <p:spPr>
          <a:xfrm rot="4777636">
            <a:off x="1511072" y="1304885"/>
            <a:ext cx="734037" cy="902605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g306bd2a7e5f_0_23"/>
          <p:cNvGrpSpPr/>
          <p:nvPr/>
        </p:nvGrpSpPr>
        <p:grpSpPr>
          <a:xfrm>
            <a:off x="720150" y="4941262"/>
            <a:ext cx="6120000" cy="4778485"/>
            <a:chOff x="720000" y="2032427"/>
            <a:chExt cx="6120000" cy="3811810"/>
          </a:xfrm>
        </p:grpSpPr>
        <p:sp>
          <p:nvSpPr>
            <p:cNvPr id="96" name="Google Shape;96;g306bd2a7e5f_0_23"/>
            <p:cNvSpPr/>
            <p:nvPr/>
          </p:nvSpPr>
          <p:spPr>
            <a:xfrm>
              <a:off x="720000" y="2032427"/>
              <a:ext cx="6120000" cy="564300"/>
            </a:xfrm>
            <a:prstGeom prst="roundRect">
              <a:avLst>
                <a:gd fmla="val 8646" name="adj"/>
              </a:avLst>
            </a:prstGeom>
            <a:solidFill>
              <a:srgbClr val="D1008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Cosa valutare</a:t>
              </a:r>
              <a:endParaRPr b="0" i="0" sz="24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97" name="Google Shape;97;g306bd2a7e5f_0_23"/>
            <p:cNvSpPr/>
            <p:nvPr/>
          </p:nvSpPr>
          <p:spPr>
            <a:xfrm>
              <a:off x="720000" y="2426637"/>
              <a:ext cx="6120000" cy="34176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Per valutare l’attività </a:t>
              </a:r>
              <a:r>
                <a:rPr b="1" i="0" lang="it" sz="1400" u="none" cap="none" strike="noStrike">
                  <a:solidFill>
                    <a:srgbClr val="D10082"/>
                  </a:solidFill>
                  <a:latin typeface="Rubik"/>
                  <a:ea typeface="Rubik"/>
                  <a:cs typeface="Rubik"/>
                  <a:sym typeface="Rubik"/>
                </a:rPr>
                <a:t>osserva</a:t>
              </a: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: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il contributo dato al gruppo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il grado di ascolto 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la capacità di non prevaricare, ma collaborare all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’interno del gruppo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il grado di 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attenzione e concentrazione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il grado di organizzazione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Puoi valutare l’attività </a:t>
              </a:r>
              <a:r>
                <a:rPr b="1" i="0" lang="it" sz="1400" u="none" cap="none" strike="noStrike">
                  <a:solidFill>
                    <a:srgbClr val="D10082"/>
                  </a:solidFill>
                  <a:latin typeface="Rubik"/>
                  <a:ea typeface="Rubik"/>
                  <a:cs typeface="Rubik"/>
                  <a:sym typeface="Rubik"/>
                </a:rPr>
                <a:t>mediante</a:t>
              </a: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: 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AutoNum type="arabicPeriod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osservazione diretta partecipe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AutoNum type="arabicPeriod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utilizzo di una griglia di valutazione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AutoNum type="arabicPeriod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il confronto con i 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compon</a:t>
              </a: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enti di ogni gruppo 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e con il direttore d’orchestra di turno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AutoNum type="arabicPeriod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la valutazione condivisa tra gli alunni, utilizzando i parametri riportati nella griglia di valutazione (attività di debugging)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98" name="Google Shape;98;g306bd2a7e5f_0_23"/>
          <p:cNvSpPr/>
          <p:nvPr/>
        </p:nvSpPr>
        <p:spPr>
          <a:xfrm>
            <a:off x="1047475" y="721500"/>
            <a:ext cx="4880100" cy="805200"/>
          </a:xfrm>
          <a:prstGeom prst="roundRect">
            <a:avLst>
              <a:gd fmla="val 16667" name="adj"/>
            </a:avLst>
          </a:prstGeom>
          <a:solidFill>
            <a:srgbClr val="008FD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Metodologie e valutazione</a:t>
            </a:r>
            <a:endParaRPr b="0" i="0" sz="3000" u="none" cap="none" strike="noStrike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99" name="Google Shape;99;g306bd2a7e5f_0_23"/>
          <p:cNvPicPr preferRelativeResize="0"/>
          <p:nvPr/>
        </p:nvPicPr>
        <p:blipFill rotWithShape="1">
          <a:blip r:embed="rId3">
            <a:alphaModFix/>
          </a:blip>
          <a:srcRect b="-5286" l="-4547" r="-6921" t="-4627"/>
          <a:stretch/>
        </p:blipFill>
        <p:spPr>
          <a:xfrm>
            <a:off x="5927563" y="678684"/>
            <a:ext cx="584950" cy="8933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g306bd2a7e5f_0_23"/>
          <p:cNvGrpSpPr/>
          <p:nvPr/>
        </p:nvGrpSpPr>
        <p:grpSpPr>
          <a:xfrm>
            <a:off x="719924" y="1996974"/>
            <a:ext cx="6120145" cy="2626516"/>
            <a:chOff x="719924" y="1996974"/>
            <a:chExt cx="6120145" cy="2626516"/>
          </a:xfrm>
        </p:grpSpPr>
        <p:sp>
          <p:nvSpPr>
            <p:cNvPr id="101" name="Google Shape;101;g306bd2a7e5f_0_23"/>
            <p:cNvSpPr/>
            <p:nvPr/>
          </p:nvSpPr>
          <p:spPr>
            <a:xfrm>
              <a:off x="719925" y="1996974"/>
              <a:ext cx="6120000" cy="618900"/>
            </a:xfrm>
            <a:prstGeom prst="roundRect">
              <a:avLst>
                <a:gd fmla="val 8646" name="adj"/>
              </a:avLst>
            </a:prstGeom>
            <a:solidFill>
              <a:srgbClr val="008FD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Metodologie didattiche</a:t>
              </a:r>
              <a:endParaRPr b="0" i="0" sz="24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grpSp>
          <p:nvGrpSpPr>
            <p:cNvPr id="102" name="Google Shape;102;g306bd2a7e5f_0_23"/>
            <p:cNvGrpSpPr/>
            <p:nvPr/>
          </p:nvGrpSpPr>
          <p:grpSpPr>
            <a:xfrm>
              <a:off x="719924" y="2494277"/>
              <a:ext cx="6120145" cy="2129213"/>
              <a:chOff x="720000" y="2664327"/>
              <a:chExt cx="6120145" cy="2324469"/>
            </a:xfrm>
          </p:grpSpPr>
          <p:sp>
            <p:nvSpPr>
              <p:cNvPr id="103" name="Google Shape;103;g306bd2a7e5f_0_23"/>
              <p:cNvSpPr/>
              <p:nvPr/>
            </p:nvSpPr>
            <p:spPr>
              <a:xfrm>
                <a:off x="720000" y="2664327"/>
                <a:ext cx="6120000" cy="2324400"/>
              </a:xfrm>
              <a:prstGeom prst="roundRect">
                <a:avLst>
                  <a:gd fmla="val 3201" name="adj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14999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  <a:extLst>
                      <a:ext uri="http://customooxmlschemas.google.com/">
                        <go:slidesCustomData xmlns:go="http://customooxmlschemas.google.com/" textRoundtripDataId="1"/>
                      </a:ext>
                    </a:extLst>
                  </a:rPr>
                  <a:t>Seleziona le </a:t>
                </a:r>
                <a:r>
                  <a:rPr b="1" i="0" lang="it" sz="1400" u="none" cap="none" strike="noStrike">
                    <a:solidFill>
                      <a:srgbClr val="008FD2"/>
                    </a:solidFill>
                    <a:latin typeface="Rubik"/>
                    <a:ea typeface="Rubik"/>
                    <a:cs typeface="Rubik"/>
                    <a:sym typeface="Rubik"/>
                    <a:extLst>
                      <a:ext uri="http://customooxmlschemas.google.com/">
                        <go:slidesCustomData xmlns:go="http://customooxmlschemas.google.com/" textRoundtripDataId="2"/>
                      </a:ext>
                    </a:extLst>
                  </a:rPr>
                  <a:t>metodologie</a:t>
                </a: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  <a:extLst>
                      <a:ext uri="http://customooxmlschemas.google.com/">
                        <go:slidesCustomData xmlns:go="http://customooxmlschemas.google.com/" textRoundtripDataId="3"/>
                      </a:ext>
                    </a:extLst>
                  </a:rPr>
                  <a:t> più adatte per raggiungere gli obiettivi di apprendimento: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marR="0" rtl="0" algn="l">
                  <a:lnSpc>
                    <a:spcPct val="114999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it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   </a:t>
                </a: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 Apprendimento cooperativo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x Didattica laboratoriale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x Gioco di ruolo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104" name="Google Shape;104;g306bd2a7e5f_0_23"/>
              <p:cNvSpPr/>
              <p:nvPr/>
            </p:nvSpPr>
            <p:spPr>
              <a:xfrm>
                <a:off x="3780145" y="2664396"/>
                <a:ext cx="3060000" cy="2324400"/>
              </a:xfrm>
              <a:prstGeom prst="roundRect">
                <a:avLst>
                  <a:gd fmla="val 3201" name="adj"/>
                </a:avLst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14999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b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</a:b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marR="0" rtl="0" algn="l">
                  <a:lnSpc>
                    <a:spcPct val="114999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x Peer tutoring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it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  </a:t>
                </a: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 Project-based learning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marR="0" rtl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  <a:extLst>
                      <a:ext uri="http://customooxmlschemas.google.com/">
                        <go:slidesCustomData xmlns:go="http://customooxmlschemas.google.com/" textRoundtripDataId="4"/>
                      </a:ext>
                    </a:extLst>
                  </a:rPr>
                  <a:t>Altro</a:t>
                </a:r>
                <a:r>
                  <a:rPr b="0" i="0" lang="it" sz="1400" u="none" cap="none" strike="noStrik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rPr>
                  <a:t>: brainstorming </a:t>
                </a:r>
                <a:endParaRPr b="0" i="0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</p:grpSp>
      </p:grpSp>
      <p:sp>
        <p:nvSpPr>
          <p:cNvPr id="105" name="Google Shape;105;g306bd2a7e5f_0_23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PRIMA della sperimentazione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 rot="5203433">
            <a:off x="4882423" y="5916882"/>
            <a:ext cx="784543" cy="964346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 rot="4308293">
            <a:off x="1832887" y="2623479"/>
            <a:ext cx="992985" cy="1220734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/>
          <p:nvPr/>
        </p:nvSpPr>
        <p:spPr>
          <a:xfrm>
            <a:off x="1885375" y="720625"/>
            <a:ext cx="4399200" cy="690900"/>
          </a:xfrm>
          <a:prstGeom prst="roundRect">
            <a:avLst>
              <a:gd fmla="val 16667" name="adj"/>
            </a:avLst>
          </a:prstGeom>
          <a:solidFill>
            <a:srgbClr val="008FD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Preparazione</a:t>
            </a:r>
            <a:endParaRPr b="0" i="0" sz="3000" u="none" cap="none" strike="noStrike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113" name="Google Shape;113;p5"/>
          <p:cNvSpPr/>
          <p:nvPr/>
        </p:nvSpPr>
        <p:spPr>
          <a:xfrm rot="10317104">
            <a:off x="4783247" y="4106494"/>
            <a:ext cx="784506" cy="964431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5"/>
          <p:cNvGrpSpPr/>
          <p:nvPr/>
        </p:nvGrpSpPr>
        <p:grpSpPr>
          <a:xfrm>
            <a:off x="3018601" y="1865105"/>
            <a:ext cx="3825576" cy="2395702"/>
            <a:chOff x="3014683" y="1903290"/>
            <a:chExt cx="3825576" cy="2224215"/>
          </a:xfrm>
        </p:grpSpPr>
        <p:sp>
          <p:nvSpPr>
            <p:cNvPr id="115" name="Google Shape;115;p5"/>
            <p:cNvSpPr/>
            <p:nvPr/>
          </p:nvSpPr>
          <p:spPr>
            <a:xfrm>
              <a:off x="3014683" y="1903290"/>
              <a:ext cx="3825576" cy="615600"/>
            </a:xfrm>
            <a:prstGeom prst="roundRect">
              <a:avLst>
                <a:gd fmla="val 8646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Setting d’aula</a:t>
              </a:r>
              <a:endPara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3014683" y="2420805"/>
              <a:ext cx="3825576" cy="17067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setting normale d’aula per brainstorming e 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apprendimento delle nozioni di base (dinamica, agogica, timbro, …)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disposizione a semicerchio rispettando le posizioni dell’orchestra classica per l’esecuzione del brano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17" name="Google Shape;117;p5"/>
          <p:cNvGrpSpPr/>
          <p:nvPr/>
        </p:nvGrpSpPr>
        <p:grpSpPr>
          <a:xfrm>
            <a:off x="720000" y="1765925"/>
            <a:ext cx="2016900" cy="1240750"/>
            <a:chOff x="720000" y="1765925"/>
            <a:chExt cx="2016900" cy="1240750"/>
          </a:xfrm>
        </p:grpSpPr>
        <p:sp>
          <p:nvSpPr>
            <p:cNvPr id="118" name="Google Shape;118;p5"/>
            <p:cNvSpPr/>
            <p:nvPr/>
          </p:nvSpPr>
          <p:spPr>
            <a:xfrm>
              <a:off x="720000" y="1765925"/>
              <a:ext cx="2016900" cy="654900"/>
            </a:xfrm>
            <a:prstGeom prst="roundRect">
              <a:avLst>
                <a:gd fmla="val 8646" name="adj"/>
              </a:avLst>
            </a:prstGeom>
            <a:solidFill>
              <a:srgbClr val="008FD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Durata complessiva</a:t>
              </a:r>
              <a:endParaRPr b="0" i="0" sz="24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720000" y="2237775"/>
              <a:ext cx="2016900" cy="7689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6</a:t>
              </a: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 ore circa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20" name="Google Shape;120;p5"/>
          <p:cNvGrpSpPr/>
          <p:nvPr/>
        </p:nvGrpSpPr>
        <p:grpSpPr>
          <a:xfrm>
            <a:off x="720000" y="6761750"/>
            <a:ext cx="6120300" cy="3324299"/>
            <a:chOff x="720000" y="6761750"/>
            <a:chExt cx="6120300" cy="3324299"/>
          </a:xfrm>
        </p:grpSpPr>
        <p:sp>
          <p:nvSpPr>
            <p:cNvPr id="121" name="Google Shape;121;p5"/>
            <p:cNvSpPr/>
            <p:nvPr/>
          </p:nvSpPr>
          <p:spPr>
            <a:xfrm>
              <a:off x="720000" y="6761750"/>
              <a:ext cx="6120300" cy="709800"/>
            </a:xfrm>
            <a:prstGeom prst="roundRect">
              <a:avLst>
                <a:gd fmla="val 8646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  <a:extLst>
                    <a:ext uri="http://customooxmlschemas.google.com/">
                      <go:slidesCustomData xmlns:go="http://customooxmlschemas.google.com/" textRoundtripDataId="5"/>
                    </a:ext>
                  </a:extLst>
                </a:rPr>
                <a:t>Cosa è necessario fare prima dell’attività</a:t>
              </a:r>
              <a:endParaRPr b="0" i="0" sz="2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720000" y="7284949"/>
              <a:ext cx="6120300" cy="28011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1D1B33"/>
                </a:buClr>
                <a:buSzPts val="1400"/>
                <a:buFont typeface="Rubik"/>
                <a:buChar char="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Trovare uno o più brani orchestrali con evidenti ingressi successivi delle diverse famiglie orchestrali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Predisporre l’aula in base all’attività da svolgere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1D1B33"/>
                </a:buClr>
                <a:buSzPts val="1400"/>
                <a:buFont typeface="Rubik"/>
                <a:buChar char="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Spiegare i concetti di base necessari per un ascolto analitico</a:t>
              </a:r>
              <a:endPara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B33"/>
                </a:buClr>
                <a:buSzPts val="1400"/>
                <a:buFont typeface="Rubik"/>
                <a:buChar char="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</a:t>
              </a: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ssegnare i ruoli e il brano agli alunni 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R</a:t>
              </a: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edigere un elenco degli alunni e inserire per ciascun nominativo il ruolo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. Caricare l’elenco sul registro elettronico o classroom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Spiegare come utilizzare l’IA e come verificare le informazioni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❏"/>
              </a:pP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Assegnare il compito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D1B33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23" name="Google Shape;123;p5"/>
          <p:cNvGrpSpPr/>
          <p:nvPr/>
        </p:nvGrpSpPr>
        <p:grpSpPr>
          <a:xfrm>
            <a:off x="720000" y="4689925"/>
            <a:ext cx="4130400" cy="1642701"/>
            <a:chOff x="720000" y="4337075"/>
            <a:chExt cx="4130400" cy="1642701"/>
          </a:xfrm>
        </p:grpSpPr>
        <p:sp>
          <p:nvSpPr>
            <p:cNvPr id="124" name="Google Shape;124;p5"/>
            <p:cNvSpPr/>
            <p:nvPr/>
          </p:nvSpPr>
          <p:spPr>
            <a:xfrm>
              <a:off x="720000" y="4337075"/>
              <a:ext cx="4130400" cy="654900"/>
            </a:xfrm>
            <a:prstGeom prst="roundRect">
              <a:avLst>
                <a:gd fmla="val 8646" name="adj"/>
              </a:avLst>
            </a:prstGeom>
            <a:solidFill>
              <a:srgbClr val="D1008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it" sz="24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Tecnologie e strumenti</a:t>
              </a:r>
              <a:endParaRPr b="0" i="0" sz="24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20000" y="4845476"/>
              <a:ext cx="4130400" cy="11343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Dispositivi tecnologici (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LIM con casse, siti specifici per IA e per ascolto del brano)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-317500" lvl="0" marL="45720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ubik"/>
                <a:buChar char="●"/>
              </a:pP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Materiale di cancelleria per la partitura cartacea (</a:t>
              </a:r>
              <a:r>
                <a:rPr lang="it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quaderno, penne colorate</a:t>
              </a:r>
              <a:r>
                <a:rPr b="0" i="0" lang="it" sz="14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)</a:t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 b="1968" l="0" r="0" t="1968"/>
          <a:stretch/>
        </p:blipFill>
        <p:spPr>
          <a:xfrm>
            <a:off x="1275113" y="720003"/>
            <a:ext cx="529175" cy="69214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DURANTE la sperimentazione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p7"/>
          <p:cNvGraphicFramePr/>
          <p:nvPr/>
        </p:nvGraphicFramePr>
        <p:xfrm>
          <a:off x="206400" y="230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{CB66EF07-014D-47ED-AA21-643BABAE3C55}</a:tableStyleId>
              </a:tblPr>
              <a:tblGrid>
                <a:gridCol w="1019875"/>
                <a:gridCol w="4474675"/>
                <a:gridCol w="1643900"/>
              </a:tblGrid>
              <a:tr h="113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Lezione 1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(2 ore)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Ripasso </a:t>
                      </a: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dell</a:t>
                      </a: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e famiglie orchestrali con i relativi strumenti e del ruolo del direttore d’orchestra.</a:t>
                      </a:r>
                      <a:endParaRPr sz="1200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Ripasso del concetto di timbro, dinamica e agogica.</a:t>
                      </a:r>
                      <a:endParaRPr sz="1200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Ascolto di un brano orchestrale ed esemplificazione in classe di un’analisi musicale.</a:t>
                      </a:r>
                      <a:endParaRPr sz="1200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Spiegazione e riflessione sull’uso dell’IA e sulla necessità dello sviluppo di un pensiero critico per verificare la correttezza delle informazioni fornite.</a:t>
                      </a:r>
                      <a:endParaRPr sz="1200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Assegnazione dei ruoli e del compito per casa.</a:t>
                      </a:r>
                      <a:endParaRPr sz="1200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Libro di testo, computer con collegamento ad internet, LIM, youtube per l’ascolto di brani</a:t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3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Lezione 2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(2 ore)</a:t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200">
                          <a:latin typeface="Rubik"/>
                          <a:ea typeface="Rubik"/>
                          <a:cs typeface="Rubik"/>
                          <a:sym typeface="Rubik"/>
                        </a:rPr>
                        <a:t>Verifica delle partiture realizzate</a:t>
                      </a:r>
                      <a:r>
                        <a:rPr lang="it" sz="12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 a casa ed esecuzione del brano.</a:t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200">
                          <a:latin typeface="Rubik"/>
                          <a:ea typeface="Rubik"/>
                          <a:cs typeface="Rubik"/>
                          <a:sym typeface="Rubik"/>
                        </a:rPr>
                        <a:t>Assegnazione di nuovi ruoli in modo che gli alunni abbiano la possibilità di sperimentare altre parti.</a:t>
                      </a:r>
                      <a:endParaRPr sz="12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Lavagna digitale, apposito setting d’aula</a:t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3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Lezione 3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(2 ore)</a:t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200">
                          <a:latin typeface="Rubik"/>
                          <a:ea typeface="Rubik"/>
                          <a:cs typeface="Rubik"/>
                          <a:sym typeface="Rubik"/>
                        </a:rPr>
                        <a:t>Continuazione dell’attività scambiando i ruoli.</a:t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</a:t>
                      </a: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avagna digitale</a:t>
                      </a:r>
                      <a:r>
                        <a:rPr lang="it" sz="12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, apposito setting d’aula</a:t>
                      </a:r>
                      <a:endParaRPr sz="12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33" name="Google Shape;133;p7"/>
          <p:cNvSpPr/>
          <p:nvPr/>
        </p:nvSpPr>
        <p:spPr>
          <a:xfrm rot="5399366">
            <a:off x="6142220" y="711449"/>
            <a:ext cx="976645" cy="1211447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7"/>
          <p:cNvGrpSpPr/>
          <p:nvPr/>
        </p:nvGrpSpPr>
        <p:grpSpPr>
          <a:xfrm>
            <a:off x="206400" y="1631550"/>
            <a:ext cx="7138250" cy="690900"/>
            <a:chOff x="206400" y="2241150"/>
            <a:chExt cx="7138250" cy="690900"/>
          </a:xfrm>
        </p:grpSpPr>
        <p:sp>
          <p:nvSpPr>
            <p:cNvPr id="135" name="Google Shape;135;p7"/>
            <p:cNvSpPr/>
            <p:nvPr/>
          </p:nvSpPr>
          <p:spPr>
            <a:xfrm>
              <a:off x="206400" y="2241150"/>
              <a:ext cx="1052700" cy="690900"/>
            </a:xfrm>
            <a:prstGeom prst="roundRect">
              <a:avLst>
                <a:gd fmla="val 4400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b="0" i="0" lang="it" sz="18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 Durata</a:t>
              </a:r>
              <a:endPara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1226275" y="2241150"/>
              <a:ext cx="4474800" cy="690900"/>
            </a:xfrm>
            <a:prstGeom prst="roundRect">
              <a:avLst>
                <a:gd fmla="val 5884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4999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b="0" i="0" lang="it" sz="18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Azioni docente e studente</a:t>
              </a:r>
              <a:endPara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5700950" y="2241150"/>
              <a:ext cx="1643700" cy="690900"/>
            </a:xfrm>
            <a:prstGeom prst="roundRect">
              <a:avLst>
                <a:gd fmla="val 4150" name="adj"/>
              </a:avLst>
            </a:prstGeom>
            <a:solidFill>
              <a:srgbClr val="FFD1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it" sz="1800" u="none" cap="none" strike="noStrike">
                  <a:solidFill>
                    <a:schemeClr val="dk1"/>
                  </a:solidFill>
                  <a:latin typeface="Rubik"/>
                  <a:ea typeface="Rubik"/>
                  <a:cs typeface="Rubik"/>
                  <a:sym typeface="Rubik"/>
                </a:rPr>
                <a:t>Strumenti necessari</a:t>
              </a:r>
              <a:endPara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14999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138" name="Google Shape;138;p7"/>
          <p:cNvSpPr/>
          <p:nvPr/>
        </p:nvSpPr>
        <p:spPr>
          <a:xfrm>
            <a:off x="1885375" y="720625"/>
            <a:ext cx="4399200" cy="690900"/>
          </a:xfrm>
          <a:prstGeom prst="roundRect">
            <a:avLst>
              <a:gd fmla="val 16667" name="adj"/>
            </a:avLst>
          </a:prstGeom>
          <a:solidFill>
            <a:srgbClr val="008FD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Scaletta</a:t>
            </a:r>
            <a:endParaRPr b="0" i="0" sz="3000" u="none" cap="none" strike="noStrike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/>
          </a:blip>
          <a:srcRect b="1968" l="0" r="0" t="1968"/>
          <a:stretch/>
        </p:blipFill>
        <p:spPr>
          <a:xfrm>
            <a:off x="1275113" y="720003"/>
            <a:ext cx="529175" cy="69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/>
          <p:nvPr/>
        </p:nvSpPr>
        <p:spPr>
          <a:xfrm flipH="1">
            <a:off x="-54" y="477377"/>
            <a:ext cx="2818839" cy="2333370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720000" y="2130625"/>
            <a:ext cx="6120000" cy="1022400"/>
          </a:xfrm>
          <a:prstGeom prst="roundRect">
            <a:avLst>
              <a:gd fmla="val 8646" name="adj"/>
            </a:avLst>
          </a:prstGeom>
          <a:solidFill>
            <a:srgbClr val="008FD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6" name="Google Shape;146;p9"/>
          <p:cNvSpPr/>
          <p:nvPr/>
        </p:nvSpPr>
        <p:spPr>
          <a:xfrm rot="639579">
            <a:off x="86998" y="8867995"/>
            <a:ext cx="7385666" cy="1721629"/>
          </a:xfrm>
          <a:custGeom>
            <a:rect b="b" l="l" r="r" t="t"/>
            <a:pathLst>
              <a:path extrusionOk="0" h="68861" w="260221">
                <a:moveTo>
                  <a:pt x="0" y="68830"/>
                </a:moveTo>
                <a:cubicBezTo>
                  <a:pt x="1695" y="68232"/>
                  <a:pt x="-2768" y="70623"/>
                  <a:pt x="10167" y="65240"/>
                </a:cubicBezTo>
                <a:cubicBezTo>
                  <a:pt x="23102" y="59857"/>
                  <a:pt x="56339" y="39144"/>
                  <a:pt x="77609" y="36534"/>
                </a:cubicBezTo>
                <a:cubicBezTo>
                  <a:pt x="98879" y="33924"/>
                  <a:pt x="118507" y="53236"/>
                  <a:pt x="137788" y="49582"/>
                </a:cubicBezTo>
                <a:cubicBezTo>
                  <a:pt x="157070" y="45929"/>
                  <a:pt x="175314" y="18353"/>
                  <a:pt x="193298" y="14613"/>
                </a:cubicBezTo>
                <a:cubicBezTo>
                  <a:pt x="211283" y="10873"/>
                  <a:pt x="234541" y="29576"/>
                  <a:pt x="245695" y="27140"/>
                </a:cubicBezTo>
                <a:cubicBezTo>
                  <a:pt x="256849" y="24705"/>
                  <a:pt x="257800" y="4523"/>
                  <a:pt x="260221" y="0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719525" y="1169625"/>
            <a:ext cx="6134700" cy="6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rgbClr val="008FD2"/>
                </a:solidFill>
                <a:latin typeface="Rubik"/>
                <a:ea typeface="Rubik"/>
                <a:cs typeface="Rubik"/>
                <a:sym typeface="Rubik"/>
              </a:rPr>
              <a:t>Condivisione di materiali prodotti</a:t>
            </a:r>
            <a:endParaRPr b="0" i="0" sz="3000" u="none" cap="none" strike="noStrike">
              <a:solidFill>
                <a:srgbClr val="008FD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720000" y="2452175"/>
            <a:ext cx="6120000" cy="7267800"/>
          </a:xfrm>
          <a:prstGeom prst="roundRect">
            <a:avLst>
              <a:gd fmla="val 1461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Ecco </a:t>
            </a:r>
            <a:r>
              <a:rPr lang="it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un esempio di compito da assegnare: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Char char="-"/>
            </a:pPr>
            <a:r>
              <a:rPr lang="it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“In base al ruolo che ti è stato assegnato in classe, chiedi a chatGPT a quale minuto esatto il tuo strumento si inserisce nel brano. Verifica poi la correttezza dell’informazione ascoltando il brano su youtube.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Se sei il direttore d’orchestra, </a:t>
            </a:r>
            <a:r>
              <a:rPr lang="it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chiedi a chatGPT a quale minuto esatto ciascuno strumento si inserisce nel brano. Verifica poi la correttezza dell’informazione ascoltando il brano su youtube.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Dopo avere raccolto le informazioni, prendi degli appunti sul tuo quaderno o su un apposito programma in modo da realizzare una tua partitura che ti servirà da guida durante l’esecuzione in classe (ricorda che la partitura del direttore d’orchestra è diversa da quella di un singolo orchestrale).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Studia bene il brano provando più volte i movimenti che dovrai fare durante l’esecuzione.”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2286" y="0"/>
            <a:ext cx="1535428" cy="11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DOPO la sperimentazione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2"/>
          <p:cNvGrpSpPr/>
          <p:nvPr/>
        </p:nvGrpSpPr>
        <p:grpSpPr>
          <a:xfrm>
            <a:off x="719991" y="1311425"/>
            <a:ext cx="6119859" cy="7473802"/>
            <a:chOff x="425550" y="1311425"/>
            <a:chExt cx="6708900" cy="7473802"/>
          </a:xfrm>
        </p:grpSpPr>
        <p:sp>
          <p:nvSpPr>
            <p:cNvPr id="156" name="Google Shape;156;p12"/>
            <p:cNvSpPr/>
            <p:nvPr/>
          </p:nvSpPr>
          <p:spPr>
            <a:xfrm>
              <a:off x="720000" y="1311425"/>
              <a:ext cx="6120000" cy="848100"/>
            </a:xfrm>
            <a:prstGeom prst="roundRect">
              <a:avLst>
                <a:gd fmla="val 16667" name="adj"/>
              </a:avLst>
            </a:prstGeom>
            <a:solidFill>
              <a:srgbClr val="D1008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52"/>
                <a:buFont typeface="Arial"/>
                <a:buNone/>
              </a:pPr>
              <a:r>
                <a:rPr b="0" i="0" lang="it" sz="3000" u="none" cap="none" strike="noStrike">
                  <a:solidFill>
                    <a:schemeClr val="lt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Consigli e note</a:t>
              </a:r>
              <a:endParaRPr b="0" i="0" sz="3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57" name="Google Shape;157;p12"/>
            <p:cNvSpPr/>
            <p:nvPr/>
          </p:nvSpPr>
          <p:spPr>
            <a:xfrm>
              <a:off x="425550" y="2064027"/>
              <a:ext cx="6708900" cy="6721200"/>
            </a:xfrm>
            <a:prstGeom prst="roundRect">
              <a:avLst>
                <a:gd fmla="val 3201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it" sz="1200">
                  <a:latin typeface="Rubik"/>
                  <a:ea typeface="Rubik"/>
                  <a:cs typeface="Rubik"/>
                  <a:sym typeface="Rubik"/>
                </a:rPr>
                <a:t>Proporre l’attività alla fine della classe 1^ o inizio della 2^. In ogni caso, una volta studiate tutte le famiglie orchestrali. </a:t>
              </a:r>
              <a:endParaRPr sz="1200"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it" sz="1200">
                  <a:latin typeface="Rubik"/>
                  <a:ea typeface="Rubik"/>
                  <a:cs typeface="Rubik"/>
                  <a:sym typeface="Rubik"/>
                </a:rPr>
                <a:t>Scegliere molto bene il brano da proporre</a:t>
              </a:r>
              <a:r>
                <a:rPr b="0" i="0" lang="it" sz="12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.</a:t>
              </a:r>
              <a:endParaRPr b="0" i="0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" sz="12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Ricordare spesso agli alunni che la fiducia reciproca, la collaborazione e l’impegno da parte di tutti è fondamentale.</a:t>
              </a:r>
              <a:endParaRPr b="0" i="0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it" sz="1200">
                  <a:latin typeface="Rubik"/>
                  <a:ea typeface="Rubik"/>
                  <a:cs typeface="Rubik"/>
                  <a:sym typeface="Rubik"/>
                </a:rPr>
                <a:t>Si può proporre una versione semplificata assegnando un trio, u  quartetto o comunque piccole formazioni. In questo caso si può suddividere la classe in gruppi e assegnare a ciascuno un brano diverso.</a:t>
              </a:r>
              <a:endParaRPr sz="1200"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it" sz="1200">
                  <a:latin typeface="Rubik"/>
                  <a:ea typeface="Rubik"/>
                  <a:cs typeface="Rubik"/>
                  <a:sym typeface="Rubik"/>
                </a:rPr>
                <a:t>NOTE:</a:t>
              </a:r>
              <a:endParaRPr sz="1200"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it" sz="1200">
                  <a:latin typeface="Rubik"/>
                  <a:ea typeface="Rubik"/>
                  <a:cs typeface="Rubik"/>
                  <a:sym typeface="Rubik"/>
                </a:rPr>
                <a:t>Gli alunni non dovranno suonare, ma semplicemente mimare. Si può scegliere di far fare movimenti casuali ma che rispettino la dinamica (più piccoli per i suoni deboli e più ampi per i suoni più forti) e l’agogica (movimenti rapidi, decisi oppure morbidi, lenti)</a:t>
              </a:r>
              <a:endParaRPr sz="1200"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158" name="Google Shape;158;p12"/>
          <p:cNvSpPr/>
          <p:nvPr/>
        </p:nvSpPr>
        <p:spPr>
          <a:xfrm>
            <a:off x="3989575" y="7509725"/>
            <a:ext cx="2983200" cy="2610000"/>
          </a:xfrm>
          <a:prstGeom prst="roundRect">
            <a:avLst>
              <a:gd fmla="val 9381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9" name="Google Shape;15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138776">
            <a:off x="3677757" y="7239890"/>
            <a:ext cx="806064" cy="77311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2"/>
          <p:cNvSpPr txBox="1"/>
          <p:nvPr/>
        </p:nvSpPr>
        <p:spPr>
          <a:xfrm>
            <a:off x="4467475" y="7777700"/>
            <a:ext cx="20274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POST-IT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1" name="Google Shape;16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2286" y="0"/>
            <a:ext cx="1535428" cy="11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2"/>
          <p:cNvSpPr txBox="1"/>
          <p:nvPr/>
        </p:nvSpPr>
        <p:spPr>
          <a:xfrm rot="-5400000">
            <a:off x="-2514450" y="5038950"/>
            <a:ext cx="5543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none" cap="none" strike="noStrike">
                <a:solidFill>
                  <a:srgbClr val="D9D9D9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DOPO la sperimentazione</a:t>
            </a:r>
            <a:endParaRPr b="0" i="0" sz="2300" u="none" cap="none" strike="noStrike">
              <a:solidFill>
                <a:srgbClr val="D9D9D9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4671f71cf_0_22"/>
          <p:cNvSpPr/>
          <p:nvPr/>
        </p:nvSpPr>
        <p:spPr>
          <a:xfrm flipH="1">
            <a:off x="-54" y="477377"/>
            <a:ext cx="2818839" cy="2333370"/>
          </a:xfrm>
          <a:custGeom>
            <a:rect b="b" l="l" r="r" t="t"/>
            <a:pathLst>
              <a:path extrusionOk="0" h="60286" w="72024">
                <a:moveTo>
                  <a:pt x="72024" y="787"/>
                </a:moveTo>
                <a:cubicBezTo>
                  <a:pt x="65065" y="-952"/>
                  <a:pt x="55316" y="170"/>
                  <a:pt x="51147" y="6007"/>
                </a:cubicBezTo>
                <a:cubicBezTo>
                  <a:pt x="46189" y="12948"/>
                  <a:pt x="50448" y="23825"/>
                  <a:pt x="45928" y="31059"/>
                </a:cubicBezTo>
                <a:cubicBezTo>
                  <a:pt x="38519" y="42915"/>
                  <a:pt x="14839" y="32448"/>
                  <a:pt x="5741" y="43063"/>
                </a:cubicBezTo>
                <a:cubicBezTo>
                  <a:pt x="1803" y="47658"/>
                  <a:pt x="5741" y="58371"/>
                  <a:pt x="0" y="60286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04671f71cf_0_22"/>
          <p:cNvSpPr/>
          <p:nvPr/>
        </p:nvSpPr>
        <p:spPr>
          <a:xfrm rot="1375827">
            <a:off x="1824778" y="508439"/>
            <a:ext cx="5622007" cy="1721550"/>
          </a:xfrm>
          <a:custGeom>
            <a:rect b="b" l="l" r="r" t="t"/>
            <a:pathLst>
              <a:path extrusionOk="0" h="68861" w="260221">
                <a:moveTo>
                  <a:pt x="0" y="68830"/>
                </a:moveTo>
                <a:cubicBezTo>
                  <a:pt x="1695" y="68232"/>
                  <a:pt x="-2768" y="70623"/>
                  <a:pt x="10167" y="65240"/>
                </a:cubicBezTo>
                <a:cubicBezTo>
                  <a:pt x="23102" y="59857"/>
                  <a:pt x="56339" y="39144"/>
                  <a:pt x="77609" y="36534"/>
                </a:cubicBezTo>
                <a:cubicBezTo>
                  <a:pt x="98879" y="33924"/>
                  <a:pt x="118507" y="53236"/>
                  <a:pt x="137788" y="49582"/>
                </a:cubicBezTo>
                <a:cubicBezTo>
                  <a:pt x="157070" y="45929"/>
                  <a:pt x="175314" y="18353"/>
                  <a:pt x="193298" y="14613"/>
                </a:cubicBezTo>
                <a:cubicBezTo>
                  <a:pt x="211283" y="10873"/>
                  <a:pt x="234541" y="29576"/>
                  <a:pt x="245695" y="27140"/>
                </a:cubicBezTo>
                <a:cubicBezTo>
                  <a:pt x="256849" y="24705"/>
                  <a:pt x="257800" y="4523"/>
                  <a:pt x="260221" y="0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04671f71cf_0_22"/>
          <p:cNvSpPr/>
          <p:nvPr/>
        </p:nvSpPr>
        <p:spPr>
          <a:xfrm>
            <a:off x="720000" y="1729925"/>
            <a:ext cx="6120300" cy="7976100"/>
          </a:xfrm>
          <a:prstGeom prst="roundRect">
            <a:avLst>
              <a:gd fmla="val 3201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161426"/>
                </a:solidFill>
                <a:latin typeface="Rubik"/>
                <a:ea typeface="Rubik"/>
                <a:cs typeface="Rubik"/>
                <a:sym typeface="Rubik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Scegli una licenza creative commons da attribuire a questo tuo documento</a:t>
            </a:r>
            <a:endParaRPr b="0" i="0" sz="1200" u="none" cap="none" strike="noStrike">
              <a:solidFill>
                <a:srgbClr val="161426"/>
              </a:solidFill>
              <a:latin typeface="Rubik"/>
              <a:ea typeface="Rubik"/>
              <a:cs typeface="Rubik"/>
              <a:sym typeface="Rubik"/>
              <a:extLst>
                <a:ext uri="http://customooxmlschemas.google.com/">
                  <go:slidesCustomData xmlns:go="http://customooxmlschemas.google.com/" textRoundtripDataId="7"/>
                </a:ext>
              </a:extLs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161426"/>
                </a:solidFill>
                <a:latin typeface="Rubik"/>
                <a:ea typeface="Rubik"/>
                <a:cs typeface="Rubik"/>
                <a:sym typeface="Rubik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Scopri </a:t>
            </a:r>
            <a:r>
              <a:rPr b="1" i="0" lang="it" sz="1200" u="sng" cap="none" strike="noStrike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qui</a:t>
            </a:r>
            <a:r>
              <a:rPr b="0" i="0" lang="it" sz="1200" u="none" cap="none" strike="noStrike">
                <a:solidFill>
                  <a:srgbClr val="161426"/>
                </a:solidFill>
                <a:latin typeface="Rubik"/>
                <a:ea typeface="Rubik"/>
                <a:cs typeface="Rubik"/>
                <a:sym typeface="Rubik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 cosa sono le licenze Creative Commons</a:t>
            </a:r>
            <a:endParaRPr b="0" i="0" sz="1200" u="none" cap="none" strike="noStrike">
              <a:solidFill>
                <a:srgbClr val="1D1B3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0" name="Google Shape;170;g304671f71cf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905" y="6576415"/>
            <a:ext cx="1926248" cy="7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04671f71cf_0_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6905" y="5581968"/>
            <a:ext cx="1926248" cy="7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04671f71cf_0_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6905" y="3552950"/>
            <a:ext cx="1926248" cy="7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04671f71cf_0_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6905" y="4587520"/>
            <a:ext cx="1926248" cy="7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04671f71cf_0_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76905" y="2560638"/>
            <a:ext cx="1920661" cy="73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04671f71cf_0_22"/>
          <p:cNvSpPr txBox="1"/>
          <p:nvPr/>
        </p:nvSpPr>
        <p:spPr>
          <a:xfrm>
            <a:off x="3026576" y="2624913"/>
            <a:ext cx="2725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CC BY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Attribuzione</a:t>
            </a:r>
            <a:endParaRPr b="0" i="0" sz="1200" u="none" cap="none" strike="noStrike">
              <a:solidFill>
                <a:srgbClr val="16142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6" name="Google Shape;176;g304671f71cf_0_22"/>
          <p:cNvSpPr txBox="1"/>
          <p:nvPr/>
        </p:nvSpPr>
        <p:spPr>
          <a:xfrm>
            <a:off x="3026576" y="3621413"/>
            <a:ext cx="2725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CC BY-ND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Attribuzione – Non Opere Derivate</a:t>
            </a:r>
            <a:endParaRPr b="0" i="0" sz="12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7" name="Google Shape;177;g304671f71cf_0_22"/>
          <p:cNvSpPr txBox="1"/>
          <p:nvPr/>
        </p:nvSpPr>
        <p:spPr>
          <a:xfrm>
            <a:off x="3026576" y="4660088"/>
            <a:ext cx="3234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CC BY-SA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Attribuzione – Condividi allo Stesso Modo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8" name="Google Shape;178;g304671f71cf_0_22"/>
          <p:cNvSpPr txBox="1"/>
          <p:nvPr/>
        </p:nvSpPr>
        <p:spPr>
          <a:xfrm>
            <a:off x="3026576" y="5656588"/>
            <a:ext cx="3234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CC BY-NC-SA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Attribuzione – Non Commerciale – Condividi allo Stesso Modo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9" name="Google Shape;179;g304671f71cf_0_22"/>
          <p:cNvSpPr txBox="1"/>
          <p:nvPr/>
        </p:nvSpPr>
        <p:spPr>
          <a:xfrm>
            <a:off x="3026576" y="6653088"/>
            <a:ext cx="3234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CC BY-NC-ND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464646"/>
                </a:solidFill>
                <a:latin typeface="Rubik"/>
                <a:ea typeface="Rubik"/>
                <a:cs typeface="Rubik"/>
                <a:sym typeface="Rubik"/>
              </a:rPr>
              <a:t>Attribuzione – Non Commerciale – Non Opere Derivate</a:t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6464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0" name="Google Shape;180;g304671f71cf_0_22"/>
          <p:cNvSpPr/>
          <p:nvPr/>
        </p:nvSpPr>
        <p:spPr>
          <a:xfrm>
            <a:off x="1466850" y="707875"/>
            <a:ext cx="4626300" cy="6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3000" u="none" cap="none" strike="noStrike">
                <a:solidFill>
                  <a:srgbClr val="008FD2"/>
                </a:solidFill>
                <a:latin typeface="Rubik"/>
                <a:ea typeface="Rubik"/>
                <a:cs typeface="Rubik"/>
                <a:sym typeface="Rubik"/>
              </a:rPr>
              <a:t>Licenze</a:t>
            </a:r>
            <a:endParaRPr b="0" i="0" sz="3000" u="none" cap="none" strike="noStrike">
              <a:solidFill>
                <a:srgbClr val="008FD2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